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635" r:id="rId5"/>
    <p:sldId id="634" r:id="rId6"/>
    <p:sldId id="633" r:id="rId7"/>
    <p:sldId id="629" r:id="rId8"/>
    <p:sldId id="630" r:id="rId9"/>
    <p:sldId id="631" r:id="rId10"/>
    <p:sldId id="632" r:id="rId11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1944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4" roundtripDataSignature="AMtx7mjKcNd7y2xfOoVQyvi7/gcX929u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AFC"/>
    <a:srgbClr val="ECF3EB"/>
    <a:srgbClr val="9E926D"/>
    <a:srgbClr val="C7E6DD"/>
    <a:srgbClr val="A6CE38"/>
    <a:srgbClr val="AFDE9C"/>
    <a:srgbClr val="92D7E4"/>
    <a:srgbClr val="9CCBD8"/>
    <a:srgbClr val="F5F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511B8-C3A0-4CBC-A188-770758BDC740}" v="188" dt="2023-03-12T15:26:31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Vaalea tyyli 3 - Korostus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Tumma tyyli 2 - Korostus 5/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2160"/>
        <p:guide pos="3840"/>
        <p:guide orient="horz" pos="1800"/>
        <p:guide pos="2880"/>
        <p:guide orient="horz" pos="194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59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54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5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Väänänen" userId="b7e258b7-ddf3-4eb8-87b6-c56b223db339" providerId="ADAL" clId="{A19A463D-6F62-4261-A5C4-D6B694BF0F32}"/>
    <pc:docChg chg="delSld">
      <pc:chgData name="Sara Väänänen" userId="b7e258b7-ddf3-4eb8-87b6-c56b223db339" providerId="ADAL" clId="{A19A463D-6F62-4261-A5C4-D6B694BF0F32}" dt="2023-03-12T15:27:54.312" v="0" actId="47"/>
      <pc:docMkLst>
        <pc:docMk/>
      </pc:docMkLst>
      <pc:sldChg chg="del">
        <pc:chgData name="Sara Väänänen" userId="b7e258b7-ddf3-4eb8-87b6-c56b223db339" providerId="ADAL" clId="{A19A463D-6F62-4261-A5C4-D6B694BF0F32}" dt="2023-03-12T15:27:54.312" v="0" actId="47"/>
        <pc:sldMkLst>
          <pc:docMk/>
          <pc:sldMk cId="3471941934" sldId="6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Alalle on hankittu päästölaskentaohjelma, jota on pilotoitu tänä kesänä. Kansalliset laskentasäännöt ovat melkein valmiit. Verifioidaan </a:t>
            </a:r>
            <a:r>
              <a:rPr lang="fi-FI" err="1"/>
              <a:t>RTS:n</a:t>
            </a:r>
            <a:r>
              <a:rPr lang="fi-FI"/>
              <a:t> toimesta, tätä laskentasääntöä päivitetään yhä (ilmastoasetusta ei ole vielä hyväksytty)</a:t>
            </a:r>
            <a:endParaRPr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049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D: Hankkeen elinkaaren ulkopuoliset vaikutukset mm. talteen otettujen materiaalien tai talteen otetun energian ympäristöhyödyn muodossa. </a:t>
            </a:r>
            <a:endParaRPr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17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78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4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74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:notes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61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ailu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Autofit/>
          </a:bodyPr>
          <a:lstStyle>
            <a:lvl1pPr marL="457200" lvl="0" indent="-330200" algn="l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48"/>
              <a:buNone/>
              <a:defRPr sz="135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Autofit/>
          </a:bodyPr>
          <a:lstStyle>
            <a:lvl1pPr marL="457200" lvl="0" indent="-330200" algn="l">
              <a:spcBef>
                <a:spcPts val="600"/>
              </a:spcBef>
              <a:spcAft>
                <a:spcPts val="0"/>
              </a:spcAft>
              <a:buSzPts val="16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SzPts val="1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SzPts val="1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SzPts val="11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spcBef>
                <a:spcPts val="600"/>
              </a:spcBef>
              <a:spcAft>
                <a:spcPts val="0"/>
              </a:spcAft>
              <a:buSzPts val="1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1" name="Google Shape;31;p20"/>
          <p:cNvSpPr txBox="1"/>
          <p:nvPr/>
        </p:nvSpPr>
        <p:spPr>
          <a:xfrm>
            <a:off x="8721969" y="463764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2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" name="Google Shape;3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5400" y="4374075"/>
            <a:ext cx="674663" cy="67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ERUS: TEXT + pienikuva">
  <p:cSld name="1_PERUS: TEXT + pienikuva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9"/>
          <p:cNvSpPr txBox="1">
            <a:spLocks noGrp="1"/>
          </p:cNvSpPr>
          <p:nvPr>
            <p:ph type="body" idx="1"/>
          </p:nvPr>
        </p:nvSpPr>
        <p:spPr>
          <a:xfrm>
            <a:off x="3398982" y="1237675"/>
            <a:ext cx="5347854" cy="31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0"/>
              <a:buChar char="•"/>
              <a:defRPr sz="1600" b="0"/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0" name="Google Shape;140;p39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39"/>
          <p:cNvSpPr>
            <a:spLocks noGrp="1"/>
          </p:cNvSpPr>
          <p:nvPr>
            <p:ph type="pic" idx="2"/>
          </p:nvPr>
        </p:nvSpPr>
        <p:spPr>
          <a:xfrm>
            <a:off x="292101" y="1237675"/>
            <a:ext cx="2772000" cy="277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42" name="Google Shape;142;p39"/>
          <p:cNvSpPr txBox="1">
            <a:spLocks noGrp="1"/>
          </p:cNvSpPr>
          <p:nvPr>
            <p:ph type="title"/>
          </p:nvPr>
        </p:nvSpPr>
        <p:spPr>
          <a:xfrm>
            <a:off x="419099" y="276226"/>
            <a:ext cx="8317399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ERUS:TEXT + kuva oikea">
  <p:cSld name="1_PERUS:TEXT + kuva oikea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0"/>
          <p:cNvSpPr txBox="1">
            <a:spLocks noGrp="1"/>
          </p:cNvSpPr>
          <p:nvPr>
            <p:ph type="title"/>
          </p:nvPr>
        </p:nvSpPr>
        <p:spPr>
          <a:xfrm>
            <a:off x="335976" y="175494"/>
            <a:ext cx="4104000" cy="94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0"/>
          <p:cNvSpPr txBox="1">
            <a:spLocks noGrp="1"/>
          </p:cNvSpPr>
          <p:nvPr>
            <p:ph type="body" idx="1"/>
          </p:nvPr>
        </p:nvSpPr>
        <p:spPr>
          <a:xfrm>
            <a:off x="335974" y="1237675"/>
            <a:ext cx="4104000" cy="31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0"/>
              <a:buChar char="•"/>
              <a:defRPr sz="1600" b="0"/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46" name="Google Shape;146;p40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7" name="Google Shape;147;p40"/>
          <p:cNvSpPr>
            <a:spLocks noGrp="1"/>
          </p:cNvSpPr>
          <p:nvPr>
            <p:ph type="pic" idx="2"/>
          </p:nvPr>
        </p:nvSpPr>
        <p:spPr>
          <a:xfrm>
            <a:off x="4824000" y="-2250"/>
            <a:ext cx="4320000" cy="51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148" name="Google Shape;14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493" y="4451150"/>
            <a:ext cx="2340000" cy="489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ERUS: TEXT + Kuva vasen">
  <p:cSld name="1_PERUS: TEXT + Kuva vasen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>
            <a:spLocks noGrp="1"/>
          </p:cNvSpPr>
          <p:nvPr>
            <p:ph type="pic" idx="2"/>
          </p:nvPr>
        </p:nvSpPr>
        <p:spPr>
          <a:xfrm>
            <a:off x="0" y="-2250"/>
            <a:ext cx="4320000" cy="51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51" name="Google Shape;151;p41"/>
          <p:cNvSpPr txBox="1">
            <a:spLocks noGrp="1"/>
          </p:cNvSpPr>
          <p:nvPr>
            <p:ph type="title"/>
          </p:nvPr>
        </p:nvSpPr>
        <p:spPr>
          <a:xfrm>
            <a:off x="4639278" y="212439"/>
            <a:ext cx="4212000" cy="94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1"/>
          <p:cNvSpPr txBox="1">
            <a:spLocks noGrp="1"/>
          </p:cNvSpPr>
          <p:nvPr>
            <p:ph type="body" idx="1"/>
          </p:nvPr>
        </p:nvSpPr>
        <p:spPr>
          <a:xfrm>
            <a:off x="4639276" y="1274620"/>
            <a:ext cx="4212000" cy="3108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0"/>
              <a:buChar char="•"/>
              <a:defRPr sz="1600" b="0"/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/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53" name="Google Shape;153;p41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ERUS teksti + bulletlista">
  <p:cSld name="1_PERUS teksti + bulletlista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3"/>
          <p:cNvSpPr txBox="1">
            <a:spLocks noGrp="1"/>
          </p:cNvSpPr>
          <p:nvPr>
            <p:ph type="title"/>
          </p:nvPr>
        </p:nvSpPr>
        <p:spPr>
          <a:xfrm>
            <a:off x="419098" y="276226"/>
            <a:ext cx="8424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3"/>
          <p:cNvSpPr txBox="1">
            <a:spLocks noGrp="1"/>
          </p:cNvSpPr>
          <p:nvPr>
            <p:ph type="body" idx="1"/>
          </p:nvPr>
        </p:nvSpPr>
        <p:spPr>
          <a:xfrm>
            <a:off x="419098" y="1219201"/>
            <a:ext cx="8424000" cy="310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60"/>
              <a:buChar char="•"/>
              <a:defRPr sz="1600" b="0">
                <a:solidFill>
                  <a:schemeClr val="dk1"/>
                </a:solidFill>
              </a:defRPr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90"/>
              <a:buChar char="•"/>
              <a:defRPr sz="1400" b="0">
                <a:solidFill>
                  <a:schemeClr val="dk1"/>
                </a:solidFill>
              </a:defRPr>
            </a:lvl2pPr>
            <a:lvl3pPr marL="1371600" lvl="2" indent="-29336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20"/>
              <a:buChar char="•"/>
              <a:defRPr sz="1200" b="0">
                <a:solidFill>
                  <a:schemeClr val="dk1"/>
                </a:solidFill>
              </a:defRPr>
            </a:lvl3pPr>
            <a:lvl4pPr marL="1828800" lvl="3" indent="-2879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35"/>
              <a:buChar char="•"/>
              <a:defRPr sz="1100" b="0">
                <a:solidFill>
                  <a:schemeClr val="dk1"/>
                </a:solidFill>
              </a:defRPr>
            </a:lvl4pPr>
            <a:lvl5pPr marL="2286000" lvl="4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50"/>
              <a:buChar char="•"/>
              <a:defRPr sz="1000" b="0">
                <a:solidFill>
                  <a:schemeClr val="dk1"/>
                </a:solidFill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60" name="Google Shape;160;p43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ÄLIOTSIKKO 02">
  <p:cSld name="1_VÄLIOTSIKKO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4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4"/>
          <p:cNvSpPr txBox="1">
            <a:spLocks noGrp="1"/>
          </p:cNvSpPr>
          <p:nvPr>
            <p:ph type="title"/>
          </p:nvPr>
        </p:nvSpPr>
        <p:spPr>
          <a:xfrm>
            <a:off x="0" y="2823813"/>
            <a:ext cx="6190482" cy="6649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4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5" name="Google Shape;165;p44"/>
          <p:cNvSpPr txBox="1">
            <a:spLocks noGrp="1"/>
          </p:cNvSpPr>
          <p:nvPr>
            <p:ph type="body" idx="1"/>
          </p:nvPr>
        </p:nvSpPr>
        <p:spPr>
          <a:xfrm>
            <a:off x="0" y="3515663"/>
            <a:ext cx="6191306" cy="4987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66" name="Google Shape;16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5052" y="4451150"/>
            <a:ext cx="2339972" cy="489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LOPPUSIVU_logo + yhteystiedot">
  <p:cSld name="1_LOPPUSIVU_logo + yhteystiedot">
    <p:bg>
      <p:bgPr>
        <a:solidFill>
          <a:schemeClr val="dk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/>
          <p:nvPr/>
        </p:nvSpPr>
        <p:spPr>
          <a:xfrm>
            <a:off x="2435850" y="2899401"/>
            <a:ext cx="42723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8000" y="1283521"/>
            <a:ext cx="7308000" cy="152890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45"/>
          <p:cNvSpPr txBox="1">
            <a:spLocks noGrp="1"/>
          </p:cNvSpPr>
          <p:nvPr>
            <p:ph type="body" idx="1"/>
          </p:nvPr>
        </p:nvSpPr>
        <p:spPr>
          <a:xfrm>
            <a:off x="2380433" y="2571750"/>
            <a:ext cx="5704787" cy="13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7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02">
  <p:cSld name="KANSI 0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1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31"/>
          <p:cNvSpPr txBox="1">
            <a:spLocks noGrp="1"/>
          </p:cNvSpPr>
          <p:nvPr>
            <p:ph type="title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body" idx="1"/>
          </p:nvPr>
        </p:nvSpPr>
        <p:spPr>
          <a:xfrm>
            <a:off x="0" y="3226314"/>
            <a:ext cx="5796000" cy="4987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98" name="Google Shape;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0478" y="4089458"/>
            <a:ext cx="4029388" cy="8429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ANSI 03">
  <p:cSld name="KANSI 0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2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2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1"/>
          </p:nvPr>
        </p:nvSpPr>
        <p:spPr>
          <a:xfrm>
            <a:off x="0" y="3226314"/>
            <a:ext cx="5796000" cy="4987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04" name="Google Shape;10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0478" y="4089458"/>
            <a:ext cx="4029388" cy="8429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EKSTI vihreä &amp; taustakuva VAS">
  <p:cSld name="1_TEKSTI vihreä &amp; taustakuva VA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33"/>
          <p:cNvSpPr txBox="1">
            <a:spLocks noGrp="1"/>
          </p:cNvSpPr>
          <p:nvPr>
            <p:ph type="title"/>
          </p:nvPr>
        </p:nvSpPr>
        <p:spPr>
          <a:xfrm>
            <a:off x="5203534" y="438725"/>
            <a:ext cx="3564000" cy="114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body" idx="1"/>
          </p:nvPr>
        </p:nvSpPr>
        <p:spPr>
          <a:xfrm>
            <a:off x="5203535" y="1699489"/>
            <a:ext cx="3564000" cy="31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Char char="•"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pic>
        <p:nvPicPr>
          <p:cNvPr id="109" name="Google Shape;10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5400" y="4374075"/>
            <a:ext cx="674663" cy="67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EKSTI vihreä &amp; taustakuva VAS">
  <p:cSld name="2_TEKSTI vihreä &amp; taustakuva VA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5203534" y="438725"/>
            <a:ext cx="3564000" cy="114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5203535" y="1699489"/>
            <a:ext cx="3564000" cy="31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Char char="•"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pic>
        <p:nvPicPr>
          <p:cNvPr id="114" name="Google Shape;11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5400" y="4374075"/>
            <a:ext cx="674663" cy="67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ÄLIOTSIKKO 03">
  <p:cSld name="VÄLIOTSIKKO 0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5"/>
          <p:cNvSpPr txBox="1">
            <a:spLocks noGrp="1"/>
          </p:cNvSpPr>
          <p:nvPr>
            <p:ph type="title"/>
          </p:nvPr>
        </p:nvSpPr>
        <p:spPr>
          <a:xfrm>
            <a:off x="0" y="2823813"/>
            <a:ext cx="6190482" cy="66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5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35"/>
          <p:cNvSpPr txBox="1">
            <a:spLocks noGrp="1"/>
          </p:cNvSpPr>
          <p:nvPr>
            <p:ph type="body" idx="1"/>
          </p:nvPr>
        </p:nvSpPr>
        <p:spPr>
          <a:xfrm>
            <a:off x="0" y="3515663"/>
            <a:ext cx="6191306" cy="49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20" name="Google Shape;120;p35" descr="Kuva, joka sisältää kohteen teksti, merkki, vektorigrafiikk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5400" y="4374075"/>
            <a:ext cx="674663" cy="674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KANSI 04">
  <p:cSld name="1_KANSI 0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6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4" name="Google Shape;124;p36"/>
          <p:cNvSpPr txBox="1">
            <a:spLocks noGrp="1"/>
          </p:cNvSpPr>
          <p:nvPr>
            <p:ph type="title"/>
          </p:nvPr>
        </p:nvSpPr>
        <p:spPr>
          <a:xfrm>
            <a:off x="0" y="1879748"/>
            <a:ext cx="5796000" cy="1319659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body" idx="1"/>
          </p:nvPr>
        </p:nvSpPr>
        <p:spPr>
          <a:xfrm>
            <a:off x="0" y="3226314"/>
            <a:ext cx="5796000" cy="4987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26" name="Google Shape;126;p36" descr="Kuva, joka sisältää kohteen teksti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4591" y="4102249"/>
            <a:ext cx="3273083" cy="10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EKSTI vihreä &amp; taustakuva VAS">
  <p:cSld name="3_TEKSTI vihreä &amp; taustakuva VA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/>
          <p:nvPr/>
        </p:nvSpPr>
        <p:spPr>
          <a:xfrm>
            <a:off x="6248400" y="4749800"/>
            <a:ext cx="16510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9" name="Google Shape;12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507" y="4451150"/>
            <a:ext cx="2339972" cy="489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0" name="Google Shape;130;p37"/>
          <p:cNvSpPr txBox="1">
            <a:spLocks noGrp="1"/>
          </p:cNvSpPr>
          <p:nvPr>
            <p:ph type="title"/>
          </p:nvPr>
        </p:nvSpPr>
        <p:spPr>
          <a:xfrm>
            <a:off x="5203534" y="438725"/>
            <a:ext cx="3564000" cy="114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5203535" y="1699489"/>
            <a:ext cx="3564000" cy="313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rmAutofit/>
          </a:bodyPr>
          <a:lstStyle>
            <a:lvl1pPr marL="457200" lvl="0" indent="-3149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60"/>
              <a:buChar char="•"/>
              <a:defRPr sz="16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16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16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90"/>
              <a:buChar char="•"/>
              <a:defRPr sz="1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VÄLIOTSIKKO 01 ">
  <p:cSld name="1_VÄLIOTSIKKO 01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8"/>
          <p:cNvSpPr/>
          <p:nvPr/>
        </p:nvSpPr>
        <p:spPr>
          <a:xfrm>
            <a:off x="0" y="2571750"/>
            <a:ext cx="9143176" cy="257174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70980"/>
                </a:srgbClr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8"/>
          <p:cNvSpPr txBox="1">
            <a:spLocks noGrp="1"/>
          </p:cNvSpPr>
          <p:nvPr>
            <p:ph type="title"/>
          </p:nvPr>
        </p:nvSpPr>
        <p:spPr>
          <a:xfrm>
            <a:off x="0" y="2823813"/>
            <a:ext cx="6190482" cy="664943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8"/>
          <p:cNvSpPr txBox="1"/>
          <p:nvPr/>
        </p:nvSpPr>
        <p:spPr>
          <a:xfrm>
            <a:off x="420078" y="2930769"/>
            <a:ext cx="7795846" cy="122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38"/>
          <p:cNvSpPr txBox="1">
            <a:spLocks noGrp="1"/>
          </p:cNvSpPr>
          <p:nvPr>
            <p:ph type="body" idx="1"/>
          </p:nvPr>
        </p:nvSpPr>
        <p:spPr>
          <a:xfrm>
            <a:off x="0" y="3515663"/>
            <a:ext cx="6191306" cy="49874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111600" rIns="180000" bIns="108000" anchor="t" anchorCtr="0">
            <a:sp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530"/>
              <a:buNone/>
              <a:defRPr sz="18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9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2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pic>
        <p:nvPicPr>
          <p:cNvPr id="137" name="Google Shape;13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5052" y="4451150"/>
            <a:ext cx="2339972" cy="489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19098" y="276226"/>
            <a:ext cx="8424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19099" y="1219200"/>
            <a:ext cx="8424000" cy="3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4275" rIns="36000" bIns="34275" anchor="t" anchorCtr="0">
            <a:noAutofit/>
          </a:bodyPr>
          <a:lstStyle>
            <a:lvl1pPr marL="457200" marR="0" lvl="0" indent="-31496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3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165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9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336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2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797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35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2575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85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535038" y="4451150"/>
            <a:ext cx="2340000" cy="4895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4B1ACD-1971-D588-110E-C31D7DF2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9882"/>
            <a:ext cx="5608749" cy="18221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000">
                <a:latin typeface="+mn-lt"/>
              </a:rPr>
              <a:t>Päällystekurssi 14.3.2023</a:t>
            </a:r>
            <a:br>
              <a:rPr lang="fi-FI" sz="1200">
                <a:latin typeface="+mn-lt"/>
              </a:rPr>
            </a:br>
            <a:r>
              <a:rPr lang="fi-FI" sz="2800">
                <a:latin typeface="+mn-lt"/>
              </a:rPr>
              <a:t>EPD ympäristöseloste                 ja asfaltin päästöihin vaikuttavat tekijät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7C5B509A-64E1-324D-E4ED-853468057525}"/>
              </a:ext>
            </a:extLst>
          </p:cNvPr>
          <p:cNvSpPr txBox="1">
            <a:spLocks/>
          </p:cNvSpPr>
          <p:nvPr/>
        </p:nvSpPr>
        <p:spPr>
          <a:xfrm>
            <a:off x="0" y="2883291"/>
            <a:ext cx="5608749" cy="1145074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spcFirstLastPara="1" wrap="square" lIns="432000" tIns="111600" rIns="180000" bIns="1080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fi-FI" sz="2000">
                <a:latin typeface="+mn-lt"/>
              </a:rPr>
              <a:t>Sara Väänänen</a:t>
            </a:r>
          </a:p>
          <a:p>
            <a:pPr>
              <a:lnSpc>
                <a:spcPct val="100000"/>
              </a:lnSpc>
            </a:pPr>
            <a:r>
              <a:rPr lang="fi-FI" sz="2000" b="0">
                <a:latin typeface="+mn-lt"/>
              </a:rPr>
              <a:t>Ympäristö- ja laatupäällikkö, Asfalttikallio Oy</a:t>
            </a:r>
          </a:p>
          <a:p>
            <a:pPr>
              <a:lnSpc>
                <a:spcPct val="100000"/>
              </a:lnSpc>
            </a:pPr>
            <a:r>
              <a:rPr lang="fi-FI" sz="2000" b="0">
                <a:latin typeface="+mn-lt"/>
              </a:rPr>
              <a:t>PANK ry, Ympäristövaliokunta</a:t>
            </a:r>
          </a:p>
        </p:txBody>
      </p:sp>
    </p:spTree>
    <p:extLst>
      <p:ext uri="{BB962C8B-B14F-4D97-AF65-F5344CB8AC3E}">
        <p14:creationId xmlns:p14="http://schemas.microsoft.com/office/powerpoint/2010/main" val="3784140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6CE38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14DEFBB2-D2C1-4BEB-AA0F-A458C3161298}"/>
              </a:ext>
            </a:extLst>
          </p:cNvPr>
          <p:cNvSpPr txBox="1">
            <a:spLocks/>
          </p:cNvSpPr>
          <p:nvPr/>
        </p:nvSpPr>
        <p:spPr>
          <a:xfrm>
            <a:off x="416849" y="1254642"/>
            <a:ext cx="5896027" cy="3387631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2B121"/>
              </a:buClr>
              <a:buSzPct val="100000"/>
              <a:buNone/>
              <a:tabLst/>
              <a:defRPr/>
            </a:pPr>
            <a:endParaRPr kumimoji="0" lang="fi-FI" b="0" i="0" u="none" strike="noStrike" kern="800" cap="none" spc="0" normalizeH="0" baseline="0" noProof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54748EA-9B32-3BE9-0148-332B022ED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19" y="0"/>
            <a:ext cx="77237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  <a:alpha val="60000"/>
          </a:schemeClr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14DEFBB2-D2C1-4BEB-AA0F-A458C3161298}"/>
              </a:ext>
            </a:extLst>
          </p:cNvPr>
          <p:cNvSpPr txBox="1">
            <a:spLocks/>
          </p:cNvSpPr>
          <p:nvPr/>
        </p:nvSpPr>
        <p:spPr>
          <a:xfrm>
            <a:off x="416849" y="1254642"/>
            <a:ext cx="5896027" cy="3387631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2B121"/>
              </a:buClr>
              <a:buSzPct val="100000"/>
              <a:buNone/>
              <a:tabLst/>
              <a:defRPr/>
            </a:pPr>
            <a:endParaRPr kumimoji="0" lang="fi-FI" b="0" i="0" u="none" strike="noStrike" kern="800" cap="none" spc="0" normalizeH="0" baseline="0" noProof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77FB619-3149-F2B7-589C-BA442AFA964A}"/>
              </a:ext>
            </a:extLst>
          </p:cNvPr>
          <p:cNvSpPr txBox="1"/>
          <p:nvPr/>
        </p:nvSpPr>
        <p:spPr>
          <a:xfrm>
            <a:off x="517672" y="4397951"/>
            <a:ext cx="8456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chemeClr val="tx1"/>
                </a:solidFill>
                <a:effectLst/>
                <a:latin typeface="+mn-lt"/>
              </a:rPr>
              <a:t>SFS-EN 15804:2012 + A2:2019/AC:2021 ‘Sustainability of construction works. Environmental product declarations. Core rules for the product category of construction products.</a:t>
            </a:r>
            <a:endParaRPr lang="fi-FI" b="1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4376201C-1C2F-BBAD-EEF5-9911E0F36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95373"/>
              </p:ext>
            </p:extLst>
          </p:nvPr>
        </p:nvGraphicFramePr>
        <p:xfrm>
          <a:off x="108581" y="1138286"/>
          <a:ext cx="8866078" cy="314330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21534">
                  <a:extLst>
                    <a:ext uri="{9D8B030D-6E8A-4147-A177-3AD203B41FA5}">
                      <a16:colId xmlns:a16="http://schemas.microsoft.com/office/drawing/2014/main" val="3347636847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3447316577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3709037626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3940081629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2748762621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3232469673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132674683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1345542355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69053262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3452593171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3891980080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1051466823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796293013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4281872049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382757100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3563527604"/>
                    </a:ext>
                  </a:extLst>
                </a:gridCol>
                <a:gridCol w="521534">
                  <a:extLst>
                    <a:ext uri="{9D8B030D-6E8A-4147-A177-3AD203B41FA5}">
                      <a16:colId xmlns:a16="http://schemas.microsoft.com/office/drawing/2014/main" val="3168918740"/>
                    </a:ext>
                  </a:extLst>
                </a:gridCol>
              </a:tblGrid>
              <a:tr h="318308">
                <a:tc gridSpan="3">
                  <a:txBody>
                    <a:bodyPr/>
                    <a:lstStyle/>
                    <a:p>
                      <a:pPr algn="ctr"/>
                      <a:r>
                        <a:rPr lang="fi-FI" sz="1300"/>
                        <a:t>TUOTEVAIHE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300"/>
                        <a:t>TYÖMAA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fi-FI" sz="1300"/>
                        <a:t>KÄYTTÖVAIHE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i-FI" sz="1300"/>
                        <a:t>ELINKAAREN LOPPU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sz="13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21082348"/>
                  </a:ext>
                </a:extLst>
              </a:tr>
              <a:tr h="2321001"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Raaka-aineet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Materiaalien kuljetus</a:t>
                      </a:r>
                    </a:p>
                  </a:txBody>
                  <a:tcPr vert="vert270" anchor="ctr"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Asfalttimassan valmistus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Massan kuljetus työmaalle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Levitys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Käyttö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Kunnossapito</a:t>
                      </a:r>
                    </a:p>
                  </a:txBody>
                  <a:tcPr vert="vert270" anchor="ctr"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Korjaus</a:t>
                      </a:r>
                    </a:p>
                  </a:txBody>
                  <a:tcPr vert="vert270" anchor="ctr"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Uusiminen</a:t>
                      </a:r>
                    </a:p>
                  </a:txBody>
                  <a:tcPr vert="vert270" anchor="ctr"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Peruskorjaus</a:t>
                      </a:r>
                    </a:p>
                  </a:txBody>
                  <a:tcPr vert="vert270" anchor="ctr"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Energian käyttö</a:t>
                      </a:r>
                    </a:p>
                  </a:txBody>
                  <a:tcPr vert="vert270" anchor="ctr"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 Veden käyttö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Päällysteen purkaminen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Purkujätteen kuljetus</a:t>
                      </a:r>
                    </a:p>
                  </a:txBody>
                  <a:tcPr vert="vert270" anchor="ctr">
                    <a:solidFill>
                      <a:schemeClr val="bg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Purkujätteen käsittely</a:t>
                      </a:r>
                    </a:p>
                  </a:txBody>
                  <a:tcPr vert="vert270" anchor="ctr">
                    <a:solidFill>
                      <a:schemeClr val="bg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Purkujätteen loppusijoitus</a:t>
                      </a:r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/>
                        <a:t>  Uudelleenkäyttö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2102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A5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C1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C2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C3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C4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91248"/>
                  </a:ext>
                </a:extLst>
              </a:tr>
            </a:tbl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BBD44548-98F2-20D2-7268-F02B223FCC72}"/>
              </a:ext>
            </a:extLst>
          </p:cNvPr>
          <p:cNvSpPr txBox="1"/>
          <p:nvPr/>
        </p:nvSpPr>
        <p:spPr>
          <a:xfrm>
            <a:off x="416849" y="330200"/>
            <a:ext cx="8227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/>
              <a:t>Asfaltin elinkaarilaskennan vaiheet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D321B60-2D5B-29DB-30A7-DBF8D771071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  <a14:imgEffect>
                      <a14:colorTemperature colorTemp="114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08762" y="1162503"/>
            <a:ext cx="254672" cy="2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7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92D7E4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A6CE38"/>
            </a:gs>
            <a:gs pos="100000">
              <a:srgbClr val="A6CE38"/>
            </a:gs>
          </a:gsLst>
          <a:lin ang="5400000" scaled="1"/>
        </a:gra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14DEFBB2-D2C1-4BEB-AA0F-A458C3161298}"/>
              </a:ext>
            </a:extLst>
          </p:cNvPr>
          <p:cNvSpPr txBox="1">
            <a:spLocks/>
          </p:cNvSpPr>
          <p:nvPr/>
        </p:nvSpPr>
        <p:spPr>
          <a:xfrm>
            <a:off x="416849" y="1254642"/>
            <a:ext cx="5896027" cy="3387631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2B121"/>
              </a:buClr>
              <a:buSzPct val="100000"/>
              <a:buNone/>
              <a:tabLst/>
              <a:defRPr/>
            </a:pPr>
            <a:endParaRPr kumimoji="0" lang="fi-FI" b="0" i="0" u="none" strike="noStrike" kern="800" cap="none" spc="0" normalizeH="0" baseline="0" noProof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33CF8466-5533-E375-5BD2-50E366E2E5CD}"/>
              </a:ext>
            </a:extLst>
          </p:cNvPr>
          <p:cNvGrpSpPr/>
          <p:nvPr/>
        </p:nvGrpSpPr>
        <p:grpSpPr>
          <a:xfrm>
            <a:off x="0" y="501227"/>
            <a:ext cx="9144000" cy="3908686"/>
            <a:chOff x="0" y="501227"/>
            <a:chExt cx="9144000" cy="3908686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C54748EA-9B32-3BE9-0148-332B022ED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9937" t="5861" r="20340" b="62222"/>
            <a:stretch/>
          </p:blipFill>
          <p:spPr>
            <a:xfrm>
              <a:off x="0" y="501227"/>
              <a:ext cx="9144000" cy="3908686"/>
            </a:xfrm>
            <a:prstGeom prst="rect">
              <a:avLst/>
            </a:prstGeom>
          </p:spPr>
        </p:pic>
        <p:sp>
          <p:nvSpPr>
            <p:cNvPr id="2" name="Tekstiruutu 1">
              <a:extLst>
                <a:ext uri="{FF2B5EF4-FFF2-40B4-BE49-F238E27FC236}">
                  <a16:creationId xmlns:a16="http://schemas.microsoft.com/office/drawing/2014/main" id="{0B09D2FC-C986-1C0E-A2AA-284C614CA29E}"/>
                </a:ext>
              </a:extLst>
            </p:cNvPr>
            <p:cNvSpPr txBox="1"/>
            <p:nvPr/>
          </p:nvSpPr>
          <p:spPr>
            <a:xfrm>
              <a:off x="598562" y="733587"/>
              <a:ext cx="6303169" cy="3416320"/>
            </a:xfrm>
            <a:prstGeom prst="rect">
              <a:avLst/>
            </a:prstGeom>
            <a:solidFill>
              <a:srgbClr val="F3FAFC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fi-FI" sz="1600" b="1" i="0" u="none" strike="noStrike" baseline="0" dirty="0">
                  <a:solidFill>
                    <a:srgbClr val="373535"/>
                  </a:solidFill>
                  <a:latin typeface="+mn-lt"/>
                </a:rPr>
                <a:t>EPD (</a:t>
              </a:r>
              <a:r>
                <a:rPr lang="fi-FI" sz="1600" b="1" i="0" u="none" strike="noStrike" baseline="0" dirty="0" err="1">
                  <a:solidFill>
                    <a:srgbClr val="373535"/>
                  </a:solidFill>
                  <a:latin typeface="+mn-lt"/>
                </a:rPr>
                <a:t>Environmental</a:t>
              </a:r>
              <a:r>
                <a:rPr lang="fi-FI" sz="1600" b="1" i="0" u="none" strike="noStrike" baseline="0" dirty="0">
                  <a:solidFill>
                    <a:srgbClr val="373535"/>
                  </a:solidFill>
                  <a:latin typeface="+mn-lt"/>
                </a:rPr>
                <a:t> Product </a:t>
              </a:r>
              <a:r>
                <a:rPr lang="fi-FI" sz="1600" b="1" i="0" u="none" strike="noStrike" baseline="0" dirty="0" err="1">
                  <a:solidFill>
                    <a:srgbClr val="373535"/>
                  </a:solidFill>
                  <a:latin typeface="+mn-lt"/>
                </a:rPr>
                <a:t>Declaration</a:t>
              </a:r>
              <a:r>
                <a:rPr lang="fi-FI" sz="1600" b="1" i="0" u="none" strike="noStrike" baseline="0" dirty="0">
                  <a:solidFill>
                    <a:srgbClr val="373535"/>
                  </a:solidFill>
                  <a:latin typeface="+mn-lt"/>
                </a:rPr>
                <a:t>)</a:t>
              </a:r>
            </a:p>
            <a:p>
              <a:pPr algn="l"/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eli ympäristöseloste on luotettava tapa esittää tuotteen elinkaarianalyysi.</a:t>
              </a:r>
            </a:p>
            <a:p>
              <a:pPr algn="l"/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Sen avulla voidaan tarkastella valmistuksen ja rakentamisen eri vaiheissa syntyviä ympäristövaikutuksia.</a:t>
              </a:r>
            </a:p>
            <a:p>
              <a:pPr algn="l"/>
              <a:endParaRPr lang="fi-FI" sz="800" b="0" i="0" u="none" strike="noStrike" baseline="0" dirty="0">
                <a:solidFill>
                  <a:srgbClr val="373535"/>
                </a:solidFill>
                <a:latin typeface="+mn-lt"/>
              </a:endParaRPr>
            </a:p>
            <a:p>
              <a:pPr algn="l"/>
              <a:r>
                <a:rPr lang="fi-FI" sz="1600" b="1" i="0" u="none" strike="noStrike" baseline="0" dirty="0">
                  <a:solidFill>
                    <a:srgbClr val="373535"/>
                  </a:solidFill>
                  <a:latin typeface="+mn-lt"/>
                </a:rPr>
                <a:t>EPD-</a:t>
              </a:r>
              <a:r>
                <a:rPr lang="fi-FI" sz="1600" b="1" i="0" strike="noStrike" baseline="0" dirty="0">
                  <a:solidFill>
                    <a:srgbClr val="373535"/>
                  </a:solidFill>
                  <a:latin typeface="+mn-lt"/>
                </a:rPr>
                <a:t>L</a:t>
              </a:r>
              <a:r>
                <a:rPr lang="fi-FI" sz="1600" b="1" i="0" u="none" strike="noStrike" baseline="0" dirty="0">
                  <a:solidFill>
                    <a:srgbClr val="373535"/>
                  </a:solidFill>
                  <a:latin typeface="+mn-lt"/>
                </a:rPr>
                <a:t>ASKENNAN HYÖDYT</a:t>
              </a:r>
            </a:p>
            <a:p>
              <a:pPr algn="l"/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 Tilaajan on mahdollista huomioida tuotteen päästöt hankinnoissa 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 Kannustaa yrityksiä panostamaan päästövähennyksiin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 Perustuu standardiin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 Kansallinen laskentatapa (PCR-laskentasääntö)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 Läpinäkyvä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 Vertailtava</a:t>
              </a:r>
            </a:p>
            <a:p>
              <a:pPr marL="285750" indent="-2857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 Ottaa huomioon kaikki tehdyt toimenpiteet</a:t>
              </a:r>
            </a:p>
            <a:p>
              <a:pPr algn="l"/>
              <a:endParaRPr lang="fi-FI" sz="800" b="0" i="0" u="none" strike="noStrike" baseline="0" dirty="0">
                <a:solidFill>
                  <a:srgbClr val="373535"/>
                </a:solidFill>
                <a:latin typeface="+mn-lt"/>
              </a:endParaRPr>
            </a:p>
            <a:p>
              <a:pPr algn="l"/>
              <a:r>
                <a:rPr lang="fi-FI" b="0" i="0" u="none" strike="noStrike" baseline="0" dirty="0">
                  <a:solidFill>
                    <a:srgbClr val="373535"/>
                  </a:solidFill>
                  <a:latin typeface="+mn-lt"/>
                </a:rPr>
                <a:t>Hyvin suunniteltu, käyttökohteeseen soveltuva laadukkaasti tehty päällyste pidentää päällysteen kestoikää ja vähentää elinkaaren aikaisia päästöjä.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88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6CE38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14DEFBB2-D2C1-4BEB-AA0F-A458C3161298}"/>
              </a:ext>
            </a:extLst>
          </p:cNvPr>
          <p:cNvSpPr txBox="1">
            <a:spLocks/>
          </p:cNvSpPr>
          <p:nvPr/>
        </p:nvSpPr>
        <p:spPr>
          <a:xfrm>
            <a:off x="416849" y="1254642"/>
            <a:ext cx="5896027" cy="3387631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2B121"/>
              </a:buClr>
              <a:buSzPct val="100000"/>
              <a:buNone/>
              <a:tabLst/>
              <a:defRPr/>
            </a:pPr>
            <a:endParaRPr kumimoji="0" lang="fi-FI" b="0" i="0" u="none" strike="noStrike" kern="800" cap="none" spc="0" normalizeH="0" baseline="0" noProof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040BBFCC-15B3-4070-9AAA-BDD63DDC0422}"/>
              </a:ext>
            </a:extLst>
          </p:cNvPr>
          <p:cNvGrpSpPr/>
          <p:nvPr/>
        </p:nvGrpSpPr>
        <p:grpSpPr>
          <a:xfrm>
            <a:off x="936246" y="0"/>
            <a:ext cx="7102445" cy="5142779"/>
            <a:chOff x="936246" y="0"/>
            <a:chExt cx="7102445" cy="5142779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C54748EA-9B32-3BE9-0148-332B022ED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7825" r="55757" b="14239"/>
            <a:stretch/>
          </p:blipFill>
          <p:spPr>
            <a:xfrm>
              <a:off x="936246" y="0"/>
              <a:ext cx="7102445" cy="5142779"/>
            </a:xfrm>
            <a:prstGeom prst="rect">
              <a:avLst/>
            </a:prstGeom>
          </p:spPr>
        </p:pic>
        <p:sp>
          <p:nvSpPr>
            <p:cNvPr id="4" name="Tekstiruutu 3">
              <a:extLst>
                <a:ext uri="{FF2B5EF4-FFF2-40B4-BE49-F238E27FC236}">
                  <a16:creationId xmlns:a16="http://schemas.microsoft.com/office/drawing/2014/main" id="{39F2C346-D9CC-2F79-0ACA-160218867982}"/>
                </a:ext>
              </a:extLst>
            </p:cNvPr>
            <p:cNvSpPr txBox="1"/>
            <p:nvPr/>
          </p:nvSpPr>
          <p:spPr>
            <a:xfrm>
              <a:off x="1277964" y="478869"/>
              <a:ext cx="2540621" cy="4047262"/>
            </a:xfrm>
            <a:prstGeom prst="rect">
              <a:avLst/>
            </a:prstGeom>
            <a:solidFill>
              <a:srgbClr val="F5FAEA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fi-FI" b="1" i="0" u="none" strike="noStrike" baseline="0">
                  <a:solidFill>
                    <a:srgbClr val="373535"/>
                  </a:solidFill>
                  <a:latin typeface="+mj-lt"/>
                </a:rPr>
                <a:t>A1-A3 TUOTEVAIHE</a:t>
              </a:r>
            </a:p>
            <a:p>
              <a:pPr algn="l"/>
              <a:endParaRPr lang="fi-FI" sz="1200" b="1" i="0" u="none" strike="noStrike" baseline="0">
                <a:solidFill>
                  <a:srgbClr val="373535"/>
                </a:solidFill>
                <a:latin typeface="+mj-lt"/>
              </a:endParaRPr>
            </a:p>
            <a:p>
              <a:pPr algn="l"/>
              <a:r>
                <a:rPr lang="fi-FI" sz="1100" b="1" i="0" u="none" strike="noStrike" baseline="0">
                  <a:solidFill>
                    <a:srgbClr val="373535"/>
                  </a:solidFill>
                  <a:latin typeface="+mj-lt"/>
                </a:rPr>
                <a:t>RAAKA-AINEET</a:t>
              </a:r>
            </a:p>
            <a:p>
              <a:pPr marL="171450" marR="380" indent="-171450">
                <a:buFont typeface="Arial" panose="020B0604020202020204" pitchFamily="34" charset="0"/>
                <a:buChar char="•"/>
              </a:pPr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Neitseellisten raaka-aineiden käyttö  </a:t>
              </a:r>
            </a:p>
            <a:p>
              <a:pPr marL="171450" marR="380" indent="-171450">
                <a:buFont typeface="Arial" panose="020B0604020202020204" pitchFamily="34" charset="0"/>
                <a:buChar char="•"/>
              </a:pPr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Asfalttirouheessa uusiutumatonta kiviainesta ja bitumia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Kattohuopa sisältää bitumia ja   kiviainesta</a:t>
              </a:r>
            </a:p>
            <a:p>
              <a:pPr lvl="1" algn="l"/>
              <a:endParaRPr lang="fi-FI" sz="1100" b="0" i="0" u="none" strike="noStrike" baseline="0">
                <a:solidFill>
                  <a:srgbClr val="373535"/>
                </a:solidFill>
                <a:latin typeface="+mj-lt"/>
              </a:endParaRPr>
            </a:p>
            <a:p>
              <a:pPr algn="l"/>
              <a:r>
                <a:rPr lang="fi-FI" sz="1100" b="1" i="0" u="none" strike="noStrike" baseline="0">
                  <a:solidFill>
                    <a:srgbClr val="373535"/>
                  </a:solidFill>
                  <a:latin typeface="+mj-lt"/>
                </a:rPr>
                <a:t>KU</a:t>
              </a:r>
              <a:r>
                <a:rPr lang="fi-FI" sz="1100" b="1" i="0" strike="noStrike" baseline="0">
                  <a:solidFill>
                    <a:srgbClr val="373535"/>
                  </a:solidFill>
                  <a:latin typeface="+mj-lt"/>
                </a:rPr>
                <a:t>L</a:t>
              </a:r>
              <a:r>
                <a:rPr lang="fi-FI" sz="1100" b="1" i="0" u="none" strike="noStrike" baseline="0">
                  <a:solidFill>
                    <a:srgbClr val="373535"/>
                  </a:solidFill>
                  <a:latin typeface="+mj-lt"/>
                </a:rPr>
                <a:t>JETUS</a:t>
              </a:r>
            </a:p>
            <a:p>
              <a:pPr algn="l"/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Päästöt pienenevät: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Työkoneiden ja kuljetuskaluston</a:t>
              </a:r>
            </a:p>
            <a:p>
              <a:pPr lvl="1" algn="l"/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     päästöluokka sekä polttoaine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Raaka-aineiden siirron minimointi</a:t>
              </a:r>
            </a:p>
            <a:p>
              <a:pPr algn="l"/>
              <a:endParaRPr lang="fi-FI" sz="1100" b="0" i="0" u="none" strike="noStrike" baseline="0">
                <a:solidFill>
                  <a:srgbClr val="373535"/>
                </a:solidFill>
                <a:latin typeface="+mj-lt"/>
              </a:endParaRPr>
            </a:p>
            <a:p>
              <a:pPr algn="l"/>
              <a:r>
                <a:rPr lang="fi-FI" sz="1100" b="1" i="0" u="none" strike="noStrike" baseline="0">
                  <a:solidFill>
                    <a:srgbClr val="373535"/>
                  </a:solidFill>
                  <a:latin typeface="+mj-lt"/>
                </a:rPr>
                <a:t>MASSAN VA</a:t>
              </a:r>
              <a:r>
                <a:rPr lang="fi-FI" sz="1100" b="1" i="0" strike="noStrike" baseline="0">
                  <a:solidFill>
                    <a:srgbClr val="373535"/>
                  </a:solidFill>
                  <a:latin typeface="+mj-lt"/>
                </a:rPr>
                <a:t>L</a:t>
              </a:r>
              <a:r>
                <a:rPr lang="fi-FI" sz="1100" b="1" i="0" u="none" strike="noStrike" baseline="0">
                  <a:solidFill>
                    <a:srgbClr val="373535"/>
                  </a:solidFill>
                  <a:latin typeface="+mj-lt"/>
                </a:rPr>
                <a:t>MISTUS </a:t>
              </a:r>
            </a:p>
            <a:p>
              <a:pPr algn="l"/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Energiankulutuksen ja päästöjen vähentäminen teknisin ratkaisuin: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Asfalttiaseman polttoainevalinnat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Matalalämpöasfaltti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100" b="0" i="0" u="none" strike="noStrike" baseline="0">
                  <a:solidFill>
                    <a:srgbClr val="373535"/>
                  </a:solidFill>
                  <a:latin typeface="+mj-lt"/>
                </a:rPr>
                <a:t>Materiaalien sääsuojaus</a:t>
              </a:r>
            </a:p>
            <a:p>
              <a:pPr algn="l"/>
              <a:endParaRPr lang="fi-FI" sz="1100" b="0" i="0" u="none" strike="noStrike" baseline="0">
                <a:solidFill>
                  <a:srgbClr val="373535"/>
                </a:solidFill>
                <a:latin typeface="+mj-lt"/>
              </a:endParaRPr>
            </a:p>
          </p:txBody>
        </p:sp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2C957421-8BCA-A224-910A-95F527903E31}"/>
                </a:ext>
              </a:extLst>
            </p:cNvPr>
            <p:cNvSpPr txBox="1"/>
            <p:nvPr/>
          </p:nvSpPr>
          <p:spPr>
            <a:xfrm>
              <a:off x="4081462" y="152400"/>
              <a:ext cx="2852737" cy="3424014"/>
            </a:xfrm>
            <a:prstGeom prst="rect">
              <a:avLst/>
            </a:prstGeom>
            <a:solidFill>
              <a:srgbClr val="F5FAEA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fi-FI" b="1">
                  <a:solidFill>
                    <a:srgbClr val="373535"/>
                  </a:solidFill>
                  <a:latin typeface="+mn-lt"/>
                </a:rPr>
                <a:t>A4-A5 </a:t>
              </a:r>
              <a:r>
                <a:rPr lang="fi-FI" b="1" i="0" u="none" strike="noStrike" baseline="0">
                  <a:solidFill>
                    <a:srgbClr val="373535"/>
                  </a:solidFill>
                  <a:latin typeface="+mn-lt"/>
                </a:rPr>
                <a:t>RAKENTAMINEN</a:t>
              </a:r>
            </a:p>
            <a:p>
              <a:pPr algn="l"/>
              <a:endParaRPr lang="fi-FI" sz="1200" b="1" i="0" u="none" strike="noStrike" baseline="0">
                <a:solidFill>
                  <a:srgbClr val="373535"/>
                </a:solidFill>
                <a:latin typeface="+mn-lt"/>
              </a:endParaRPr>
            </a:p>
            <a:p>
              <a:pPr algn="l"/>
              <a:r>
                <a:rPr lang="fi-FI" sz="1200" b="1" i="0" strike="noStrike" baseline="0">
                  <a:solidFill>
                    <a:srgbClr val="373535"/>
                  </a:solidFill>
                  <a:latin typeface="+mn-lt"/>
                </a:rPr>
                <a:t>KULJETUS TYÖMAALLE</a:t>
              </a:r>
            </a:p>
            <a:p>
              <a:pPr algn="l"/>
              <a:r>
                <a:rPr lang="fi-FI" sz="1200" b="0" i="0" u="none" strike="noStrike" baseline="0">
                  <a:solidFill>
                    <a:srgbClr val="373535"/>
                  </a:solidFill>
                  <a:latin typeface="+mn-lt"/>
                </a:rPr>
                <a:t>Polttoaineen kulutus ja päästöjen vähentäminen: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200" b="0" i="0" u="none" strike="noStrike" baseline="0">
                  <a:solidFill>
                    <a:srgbClr val="373535"/>
                  </a:solidFill>
                  <a:latin typeface="+mn-lt"/>
                </a:rPr>
                <a:t>Kuljetuskaluston päästöluokka sekä polttoainevalinnat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200" b="0" i="0" u="none" strike="noStrike" baseline="0">
                  <a:solidFill>
                    <a:srgbClr val="373535"/>
                  </a:solidFill>
                  <a:latin typeface="+mn-lt"/>
                </a:rPr>
                <a:t>Tiesekoitteinen </a:t>
              </a:r>
              <a:r>
                <a:rPr lang="fi-FI" sz="1200" b="0" i="0" u="none" strike="noStrike" baseline="0" err="1">
                  <a:solidFill>
                    <a:srgbClr val="373535"/>
                  </a:solidFill>
                  <a:latin typeface="+mn-lt"/>
                </a:rPr>
                <a:t>Remix</a:t>
              </a:r>
              <a:r>
                <a:rPr lang="fi-FI" sz="1200" b="0" i="0" u="none" strike="noStrike" baseline="0">
                  <a:solidFill>
                    <a:srgbClr val="373535"/>
                  </a:solidFill>
                  <a:latin typeface="+mn-lt"/>
                </a:rPr>
                <a:t>-menetelmä, työmaalle kuljetettavan asfaltti-massan määrä pienempi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fi-FI" sz="1200" b="0" i="0" u="none" strike="noStrike" baseline="0">
                <a:solidFill>
                  <a:srgbClr val="373535"/>
                </a:solidFill>
                <a:latin typeface="+mn-lt"/>
              </a:endParaRPr>
            </a:p>
            <a:p>
              <a:pPr algn="l"/>
              <a:r>
                <a:rPr lang="fi-FI" sz="1200" b="1" i="0" u="none" strike="noStrike" baseline="0">
                  <a:solidFill>
                    <a:srgbClr val="373535"/>
                  </a:solidFill>
                  <a:latin typeface="+mn-lt"/>
                </a:rPr>
                <a:t>TYÖMAATOIMINNOT</a:t>
              </a:r>
            </a:p>
            <a:p>
              <a:pPr algn="l"/>
              <a:r>
                <a:rPr lang="fi-FI" sz="1200" b="0" i="0" u="none" strike="noStrike" baseline="0">
                  <a:solidFill>
                    <a:srgbClr val="373535"/>
                  </a:solidFill>
                  <a:latin typeface="+mn-lt"/>
                </a:rPr>
                <a:t>Polttoaineen kulutus ja päästöjen vähentäminen: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200" b="0" i="0" u="none" strike="noStrike" baseline="0">
                  <a:solidFill>
                    <a:srgbClr val="373535"/>
                  </a:solidFill>
                  <a:latin typeface="+mn-lt"/>
                </a:rPr>
                <a:t>Työkoneiden päästöluokka ja polttoainevalinnat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sz="1200" b="0" i="0" u="none" strike="noStrike" baseline="0">
                  <a:solidFill>
                    <a:srgbClr val="373535"/>
                  </a:solidFill>
                  <a:latin typeface="+mn-lt"/>
                </a:rPr>
                <a:t>Työkohteeseen soveltuvat työkoneet</a:t>
              </a:r>
              <a:endParaRPr lang="fi-FI" sz="1050" b="0" i="0" u="none" strike="noStrike" baseline="0">
                <a:solidFill>
                  <a:srgbClr val="373535"/>
                </a:solidFill>
                <a:latin typeface="+mn-lt"/>
              </a:endParaRPr>
            </a:p>
            <a:p>
              <a:pPr algn="l"/>
              <a:endParaRPr lang="fi-FI" sz="1050" b="0" i="0" u="none" strike="noStrike" baseline="0">
                <a:solidFill>
                  <a:srgbClr val="37353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55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6CE38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7107C264-7E09-9FD1-2EE5-8C730D7697AE}"/>
              </a:ext>
            </a:extLst>
          </p:cNvPr>
          <p:cNvGrpSpPr/>
          <p:nvPr/>
        </p:nvGrpSpPr>
        <p:grpSpPr>
          <a:xfrm>
            <a:off x="1238250" y="0"/>
            <a:ext cx="6667499" cy="5070685"/>
            <a:chOff x="1238250" y="0"/>
            <a:chExt cx="6667499" cy="5070685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C54748EA-9B32-3BE9-0148-332B022ED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935" t="51425" r="28065" b="9746"/>
            <a:stretch/>
          </p:blipFill>
          <p:spPr>
            <a:xfrm>
              <a:off x="1238250" y="0"/>
              <a:ext cx="6667499" cy="507068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18AB4A2D-B00D-94BA-7166-EB93D22F04D8}"/>
                </a:ext>
              </a:extLst>
            </p:cNvPr>
            <p:cNvSpPr txBox="1"/>
            <p:nvPr/>
          </p:nvSpPr>
          <p:spPr>
            <a:xfrm>
              <a:off x="2691345" y="1452429"/>
              <a:ext cx="2895072" cy="2677656"/>
            </a:xfrm>
            <a:prstGeom prst="rect">
              <a:avLst/>
            </a:prstGeom>
            <a:solidFill>
              <a:srgbClr val="F5FAEA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fi-FI" sz="1600" b="1">
                  <a:solidFill>
                    <a:srgbClr val="373535"/>
                  </a:solidFill>
                  <a:latin typeface="+mj-lt"/>
                </a:rPr>
                <a:t>B1-B7 KÄYTTÖ</a:t>
              </a:r>
              <a:r>
                <a:rPr lang="fi-FI" sz="1600" b="1" i="0" u="none" strike="noStrike" baseline="0">
                  <a:solidFill>
                    <a:srgbClr val="373535"/>
                  </a:solidFill>
                  <a:latin typeface="+mj-lt"/>
                </a:rPr>
                <a:t>VAIHE</a:t>
              </a:r>
            </a:p>
            <a:p>
              <a:pPr algn="l"/>
              <a:endParaRPr lang="fi-FI" sz="1200" i="0" u="none" strike="noStrike" baseline="0">
                <a:solidFill>
                  <a:srgbClr val="373535"/>
                </a:solidFill>
                <a:latin typeface="+mj-lt"/>
              </a:endParaRPr>
            </a:p>
            <a:p>
              <a:pPr algn="l"/>
              <a:r>
                <a:rPr lang="fi-FI" i="0" u="none" strike="noStrike" baseline="0">
                  <a:solidFill>
                    <a:srgbClr val="373535"/>
                  </a:solidFill>
                  <a:latin typeface="+mj-lt"/>
                </a:rPr>
                <a:t>(ei vielä huomioida päällystämisen EPD-laskennassa)</a:t>
              </a:r>
            </a:p>
            <a:p>
              <a:pPr algn="l"/>
              <a:endParaRPr lang="fi-FI">
                <a:solidFill>
                  <a:srgbClr val="373535"/>
                </a:solidFill>
                <a:latin typeface="+mj-lt"/>
              </a:endParaRPr>
            </a:p>
            <a:p>
              <a:pPr algn="l"/>
              <a:r>
                <a:rPr lang="fi-FI" i="0" u="none" strike="noStrike" baseline="0">
                  <a:solidFill>
                    <a:srgbClr val="373535"/>
                  </a:solidFill>
                  <a:latin typeface="+mj-lt"/>
                </a:rPr>
                <a:t>+ Hyväkuntoinen asfaltti vähentää    </a:t>
              </a:r>
            </a:p>
            <a:p>
              <a:pPr algn="l"/>
              <a:r>
                <a:rPr lang="fi-FI">
                  <a:solidFill>
                    <a:srgbClr val="373535"/>
                  </a:solidFill>
                  <a:latin typeface="+mj-lt"/>
                </a:rPr>
                <a:t>   </a:t>
              </a:r>
              <a:r>
                <a:rPr lang="fi-FI" i="0" u="none" strike="noStrike" baseline="0">
                  <a:solidFill>
                    <a:srgbClr val="373535"/>
                  </a:solidFill>
                  <a:latin typeface="+mj-lt"/>
                </a:rPr>
                <a:t>liikenteen päästöjä</a:t>
              </a:r>
            </a:p>
            <a:p>
              <a:pPr algn="l"/>
              <a:endParaRPr lang="fi-FI" i="0" u="none" strike="noStrike" baseline="0">
                <a:solidFill>
                  <a:srgbClr val="373535"/>
                </a:solidFill>
                <a:latin typeface="+mj-lt"/>
              </a:endParaRPr>
            </a:p>
            <a:p>
              <a:pPr algn="l"/>
              <a:r>
                <a:rPr lang="fi-FI">
                  <a:solidFill>
                    <a:srgbClr val="373535"/>
                  </a:solidFill>
                  <a:latin typeface="+mj-lt"/>
                </a:rPr>
                <a:t>+ Korjausvelan minimointi:</a:t>
              </a:r>
            </a:p>
            <a:p>
              <a:pPr algn="l"/>
              <a:r>
                <a:rPr lang="fi-FI">
                  <a:solidFill>
                    <a:srgbClr val="373535"/>
                  </a:solidFill>
                  <a:latin typeface="+mj-lt"/>
                </a:rPr>
                <a:t>   </a:t>
              </a:r>
              <a:r>
                <a:rPr lang="fi-FI" i="0" u="none" strike="noStrike" baseline="0">
                  <a:solidFill>
                    <a:srgbClr val="373535"/>
                  </a:solidFill>
                  <a:latin typeface="+mj-lt"/>
                </a:rPr>
                <a:t>Ennakoiva kunnossapito </a:t>
              </a:r>
            </a:p>
            <a:p>
              <a:pPr algn="l"/>
              <a:r>
                <a:rPr lang="fi-FI" i="0" u="none" strike="noStrike" baseline="0">
                  <a:solidFill>
                    <a:srgbClr val="373535"/>
                  </a:solidFill>
                  <a:latin typeface="+mj-lt"/>
                </a:rPr>
                <a:t>   vähentää tehtävän työn määrää             </a:t>
              </a:r>
            </a:p>
            <a:p>
              <a:pPr algn="l"/>
              <a:r>
                <a:rPr lang="fi-FI">
                  <a:solidFill>
                    <a:srgbClr val="373535"/>
                  </a:solidFill>
                  <a:latin typeface="+mj-lt"/>
                </a:rPr>
                <a:t>   ja </a:t>
              </a:r>
              <a:r>
                <a:rPr lang="fi-FI" i="0" u="none" strike="noStrike" baseline="0">
                  <a:solidFill>
                    <a:srgbClr val="373535"/>
                  </a:solidFill>
                  <a:latin typeface="+mj-lt"/>
                </a:rPr>
                <a:t>kustannuksia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607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6CE38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14DEFBB2-D2C1-4BEB-AA0F-A458C3161298}"/>
              </a:ext>
            </a:extLst>
          </p:cNvPr>
          <p:cNvSpPr txBox="1">
            <a:spLocks/>
          </p:cNvSpPr>
          <p:nvPr/>
        </p:nvSpPr>
        <p:spPr>
          <a:xfrm>
            <a:off x="416849" y="1254642"/>
            <a:ext cx="5896027" cy="3387631"/>
          </a:xfrm>
          <a:prstGeom prst="rect">
            <a:avLst/>
          </a:prstGeom>
        </p:spPr>
        <p:txBody>
          <a:bodyPr vert="horz" lIns="36000" tIns="34290" rIns="36000" bIns="34290" rtlCol="0">
            <a:normAutofit/>
          </a:bodyPr>
          <a:lstStyle>
            <a:lvl1pPr marL="1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6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3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2pPr>
            <a:lvl3pPr marL="72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2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3pPr>
            <a:lvl4pPr marL="108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1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4pPr>
            <a:lvl5pPr marL="1260000" indent="-180000" algn="l" defTabSz="342900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00" b="0" kern="800" spc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2B121"/>
              </a:buClr>
              <a:buSzPct val="100000"/>
              <a:buNone/>
              <a:tabLst/>
              <a:defRPr/>
            </a:pPr>
            <a:endParaRPr kumimoji="0" lang="fi-FI" b="0" i="0" u="none" strike="noStrike" kern="800" cap="none" spc="0" normalizeH="0" baseline="0" noProof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6D8D774E-DDA8-ACD2-4E29-412D7F6E3718}"/>
              </a:ext>
            </a:extLst>
          </p:cNvPr>
          <p:cNvGrpSpPr/>
          <p:nvPr/>
        </p:nvGrpSpPr>
        <p:grpSpPr>
          <a:xfrm>
            <a:off x="727465" y="0"/>
            <a:ext cx="7098275" cy="4988706"/>
            <a:chOff x="727465" y="0"/>
            <a:chExt cx="7098275" cy="4988706"/>
          </a:xfrm>
        </p:grpSpPr>
        <p:pic>
          <p:nvPicPr>
            <p:cNvPr id="3" name="Kuva 2">
              <a:extLst>
                <a:ext uri="{FF2B5EF4-FFF2-40B4-BE49-F238E27FC236}">
                  <a16:creationId xmlns:a16="http://schemas.microsoft.com/office/drawing/2014/main" id="{C54748EA-9B32-3BE9-0148-332B022ED9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3974" t="61483"/>
            <a:stretch/>
          </p:blipFill>
          <p:spPr>
            <a:xfrm>
              <a:off x="727465" y="0"/>
              <a:ext cx="7098275" cy="4988706"/>
            </a:xfrm>
            <a:prstGeom prst="rect">
              <a:avLst/>
            </a:prstGeom>
          </p:spPr>
        </p:pic>
        <p:sp>
          <p:nvSpPr>
            <p:cNvPr id="2" name="Tekstiruutu 1">
              <a:extLst>
                <a:ext uri="{FF2B5EF4-FFF2-40B4-BE49-F238E27FC236}">
                  <a16:creationId xmlns:a16="http://schemas.microsoft.com/office/drawing/2014/main" id="{91F2B208-852B-93B6-0D76-7026141DE507}"/>
                </a:ext>
              </a:extLst>
            </p:cNvPr>
            <p:cNvSpPr txBox="1"/>
            <p:nvPr/>
          </p:nvSpPr>
          <p:spPr>
            <a:xfrm>
              <a:off x="2476501" y="753415"/>
              <a:ext cx="4937759" cy="3970318"/>
            </a:xfrm>
            <a:prstGeom prst="rect">
              <a:avLst/>
            </a:prstGeom>
            <a:solidFill>
              <a:srgbClr val="F5FAEA"/>
            </a:solidFill>
          </p:spPr>
          <p:txBody>
            <a:bodyPr wrap="square">
              <a:spAutoFit/>
            </a:bodyPr>
            <a:lstStyle/>
            <a:p>
              <a:pPr algn="l"/>
              <a:r>
                <a:rPr lang="fi-FI" sz="1600" b="1" i="0" u="none" strike="noStrike" baseline="0">
                  <a:solidFill>
                    <a:srgbClr val="373535"/>
                  </a:solidFill>
                  <a:latin typeface="+mn-lt"/>
                </a:rPr>
                <a:t>C ja </a:t>
              </a:r>
              <a:r>
                <a:rPr lang="fi-FI" sz="1600" b="1">
                  <a:solidFill>
                    <a:srgbClr val="373535"/>
                  </a:solidFill>
                  <a:latin typeface="+mn-lt"/>
                </a:rPr>
                <a:t>D</a:t>
              </a:r>
              <a:r>
                <a:rPr lang="fi-FI" sz="1600" b="1" i="0" u="none" strike="noStrike" baseline="0">
                  <a:solidFill>
                    <a:srgbClr val="373535"/>
                  </a:solidFill>
                  <a:latin typeface="+mn-lt"/>
                </a:rPr>
                <a:t> ELINKAAREN LOPPU</a:t>
              </a:r>
            </a:p>
            <a:p>
              <a:pPr algn="l"/>
              <a:endParaRPr lang="fi-FI" sz="1200" b="1" i="0" u="none" strike="noStrike" baseline="0">
                <a:solidFill>
                  <a:srgbClr val="373535"/>
                </a:solidFill>
                <a:latin typeface="+mn-lt"/>
              </a:endParaRPr>
            </a:p>
            <a:p>
              <a:pPr algn="l"/>
              <a:r>
                <a:rPr lang="fi-FI" b="1">
                  <a:solidFill>
                    <a:srgbClr val="373535"/>
                  </a:solidFill>
                  <a:latin typeface="+mn-lt"/>
                </a:rPr>
                <a:t>PURKAMINEN</a:t>
              </a:r>
              <a:endParaRPr lang="fi-FI" b="0" i="0" u="none" strike="noStrike" baseline="0">
                <a:solidFill>
                  <a:srgbClr val="373535"/>
                </a:solidFill>
                <a:latin typeface="+mn-lt"/>
              </a:endParaRP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>
                  <a:solidFill>
                    <a:srgbClr val="373535"/>
                  </a:solidFill>
                  <a:latin typeface="+mn-lt"/>
                </a:rPr>
                <a:t>Jyrsimällä voidaan erotella erilaatuiset päällystekerrokset 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>
                  <a:solidFill>
                    <a:srgbClr val="373535"/>
                  </a:solidFill>
                  <a:latin typeface="+mn-lt"/>
                </a:rPr>
                <a:t>Paloina purettu asfaltti voi sisältää erilaatuisia päällysteitä</a:t>
              </a:r>
            </a:p>
            <a:p>
              <a:pPr algn="l"/>
              <a:endParaRPr lang="fi-FI" sz="1100" b="0" i="0" u="none" strike="noStrike" baseline="0">
                <a:solidFill>
                  <a:srgbClr val="373535"/>
                </a:solidFill>
                <a:latin typeface="+mn-lt"/>
              </a:endParaRPr>
            </a:p>
            <a:p>
              <a:pPr algn="l"/>
              <a:r>
                <a:rPr lang="fi-FI" b="1">
                  <a:solidFill>
                    <a:srgbClr val="373535"/>
                  </a:solidFill>
                  <a:latin typeface="+mn-lt"/>
                </a:rPr>
                <a:t>KULJETUS JATKOKÄSITTELYYN</a:t>
              </a:r>
              <a:endParaRPr lang="fi-FI" b="0" i="0" u="none" strike="noStrike" baseline="0">
                <a:solidFill>
                  <a:srgbClr val="373535"/>
                </a:solidFill>
                <a:latin typeface="+mn-lt"/>
              </a:endParaRP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>
                  <a:solidFill>
                    <a:srgbClr val="373535"/>
                  </a:solidFill>
                  <a:latin typeface="+mn-lt"/>
                </a:rPr>
                <a:t>Asfalttijäte kuljetetaan </a:t>
              </a:r>
              <a:r>
                <a:rPr lang="fi-FI" err="1">
                  <a:solidFill>
                    <a:srgbClr val="373535"/>
                  </a:solidFill>
                  <a:latin typeface="+mn-lt"/>
                </a:rPr>
                <a:t>luvitetulle</a:t>
              </a:r>
              <a:r>
                <a:rPr lang="fi-FI">
                  <a:solidFill>
                    <a:srgbClr val="373535"/>
                  </a:solidFill>
                  <a:latin typeface="+mn-lt"/>
                </a:rPr>
                <a:t> vastaanottopaikalle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fi-FI" sz="1100" b="0" i="0" u="none" strike="noStrike" baseline="0">
                <a:solidFill>
                  <a:srgbClr val="373535"/>
                </a:solidFill>
                <a:latin typeface="+mn-lt"/>
              </a:endParaRPr>
            </a:p>
            <a:p>
              <a:pPr algn="l"/>
              <a:r>
                <a:rPr lang="fi-FI" b="1">
                  <a:solidFill>
                    <a:srgbClr val="373535"/>
                  </a:solidFill>
                  <a:latin typeface="+mn-lt"/>
                </a:rPr>
                <a:t>PURKUJÄTTEEN KÄSITTELY</a:t>
              </a:r>
              <a:endParaRPr lang="fi-FI" b="1" i="0" u="none" strike="noStrike" baseline="0">
                <a:solidFill>
                  <a:srgbClr val="373535"/>
                </a:solidFill>
                <a:latin typeface="+mn-lt"/>
              </a:endParaRP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>
                  <a:solidFill>
                    <a:srgbClr val="373535"/>
                  </a:solidFill>
                  <a:latin typeface="+mn-lt"/>
                </a:rPr>
                <a:t> </a:t>
              </a:r>
              <a:r>
                <a:rPr lang="fi-FI">
                  <a:solidFill>
                    <a:srgbClr val="373535"/>
                  </a:solidFill>
                  <a:latin typeface="+mn-lt"/>
                </a:rPr>
                <a:t>Asfalttijäte murskataan ja sen laatu tutkitaan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>
                  <a:solidFill>
                    <a:srgbClr val="373535"/>
                  </a:solidFill>
                  <a:latin typeface="+mn-lt"/>
                </a:rPr>
                <a:t>Käyttökohde määräytyy raaka-aineen laadun perusteella</a:t>
              </a:r>
            </a:p>
            <a:p>
              <a:pPr algn="l"/>
              <a:endParaRPr lang="fi-FI" sz="1200" b="1">
                <a:solidFill>
                  <a:srgbClr val="373535"/>
                </a:solidFill>
                <a:latin typeface="+mn-lt"/>
              </a:endParaRPr>
            </a:p>
            <a:p>
              <a:pPr algn="l"/>
              <a:r>
                <a:rPr lang="fi-FI" b="1" i="0" u="none" strike="noStrike" baseline="0">
                  <a:solidFill>
                    <a:srgbClr val="373535"/>
                  </a:solidFill>
                  <a:latin typeface="+mn-lt"/>
                </a:rPr>
                <a:t>PURKUJÄTTEEN LOPPUSIJOITUS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>
                  <a:solidFill>
                    <a:srgbClr val="373535"/>
                  </a:solidFill>
                  <a:latin typeface="+mn-lt"/>
                </a:rPr>
                <a:t>Vanha asfaltti on 100-prosenttis</a:t>
              </a:r>
              <a:r>
                <a:rPr lang="fi-FI">
                  <a:solidFill>
                    <a:srgbClr val="373535"/>
                  </a:solidFill>
                  <a:latin typeface="+mn-lt"/>
                </a:rPr>
                <a:t>esti kierrätettävä               raaka-aine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fi-FI" b="0" i="0" u="none" strike="noStrike" baseline="0">
                  <a:solidFill>
                    <a:srgbClr val="373535"/>
                  </a:solidFill>
                  <a:latin typeface="+mn-lt"/>
                </a:rPr>
                <a:t>Asfaltin raaka-aineena saadaan hyödynnettyä sekä uusiutumat</a:t>
              </a:r>
              <a:r>
                <a:rPr lang="fi-FI">
                  <a:solidFill>
                    <a:srgbClr val="373535"/>
                  </a:solidFill>
                  <a:latin typeface="+mn-lt"/>
                </a:rPr>
                <a:t>on kiviaines että bitumi</a:t>
              </a:r>
              <a:endParaRPr lang="fi-FI" b="0" i="0" u="none" strike="noStrike" baseline="0">
                <a:solidFill>
                  <a:srgbClr val="373535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8273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 Cover Blank">
  <a:themeElements>
    <a:clrScheme name="AK_colors_2017">
      <a:dk1>
        <a:srgbClr val="000000"/>
      </a:dk1>
      <a:lt1>
        <a:srgbClr val="FFFFFF"/>
      </a:lt1>
      <a:dk2>
        <a:srgbClr val="72B121"/>
      </a:dk2>
      <a:lt2>
        <a:srgbClr val="F0F2F3"/>
      </a:lt2>
      <a:accent1>
        <a:srgbClr val="4E9632"/>
      </a:accent1>
      <a:accent2>
        <a:srgbClr val="7F7F7F"/>
      </a:accent2>
      <a:accent3>
        <a:srgbClr val="B3C4D4"/>
      </a:accent3>
      <a:accent4>
        <a:srgbClr val="007A33"/>
      </a:accent4>
      <a:accent5>
        <a:srgbClr val="916B41"/>
      </a:accent5>
      <a:accent6>
        <a:srgbClr val="D4EB8E"/>
      </a:accent6>
      <a:hlink>
        <a:srgbClr val="84BD00"/>
      </a:hlink>
      <a:folHlink>
        <a:srgbClr val="007A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57E26034C0DC4980BAC192D773DD55" ma:contentTypeVersion="15" ma:contentTypeDescription="Create a new document." ma:contentTypeScope="" ma:versionID="bd2a8f6a94ef5a375a51ac759b83e29a">
  <xsd:schema xmlns:xsd="http://www.w3.org/2001/XMLSchema" xmlns:xs="http://www.w3.org/2001/XMLSchema" xmlns:p="http://schemas.microsoft.com/office/2006/metadata/properties" xmlns:ns2="d95bf2a7-2816-4fd9-8a44-32972bcfe393" xmlns:ns3="f2625989-d11f-41b1-8a31-e4aca95d59b8" targetNamespace="http://schemas.microsoft.com/office/2006/metadata/properties" ma:root="true" ma:fieldsID="8779be706734f08ecbeff46f3e349aa2" ns2:_="" ns3:_="">
    <xsd:import namespace="d95bf2a7-2816-4fd9-8a44-32972bcfe393"/>
    <xsd:import namespace="f2625989-d11f-41b1-8a31-e4aca95d59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5bf2a7-2816-4fd9-8a44-32972bcfe3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c9f9e94-d826-43b9-98c7-0856c7c0fb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25989-d11f-41b1-8a31-e4aca95d59b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5bf2a7-2816-4fd9-8a44-32972bcfe39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9599CD-8E28-43A5-96B8-965EC7C650D7}">
  <ds:schemaRefs>
    <ds:schemaRef ds:uri="d95bf2a7-2816-4fd9-8a44-32972bcfe393"/>
    <ds:schemaRef ds:uri="f2625989-d11f-41b1-8a31-e4aca95d59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9A7E6F-268E-4675-AF4D-AE6A82C741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42167A-4B1D-4769-A476-35D1AC933ECB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95bf2a7-2816-4fd9-8a44-32972bcfe393"/>
    <ds:schemaRef ds:uri="http://schemas.microsoft.com/office/2006/metadata/properties"/>
    <ds:schemaRef ds:uri="f2625989-d11f-41b1-8a31-e4aca95d59b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421</Words>
  <Application>Microsoft Office PowerPoint</Application>
  <PresentationFormat>Näytössä katseltava esitys (16:9)</PresentationFormat>
  <Paragraphs>122</Paragraphs>
  <Slides>7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Corbel</vt:lpstr>
      <vt:lpstr>Calibri</vt:lpstr>
      <vt:lpstr>Arial</vt:lpstr>
      <vt:lpstr>Roboto</vt:lpstr>
      <vt:lpstr>2_Office Theme Cover Blank</vt:lpstr>
      <vt:lpstr>Päällystekurssi 14.3.2023 EPD ympäristöseloste                 ja asfaltin päästöihin vaikuttavat tekijät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Laatu ja ympäristö</dc:title>
  <dc:creator>Sara Väänänen</dc:creator>
  <cp:lastModifiedBy>Sara Väänänen</cp:lastModifiedBy>
  <cp:revision>2</cp:revision>
  <cp:lastPrinted>2022-04-11T17:38:03Z</cp:lastPrinted>
  <dcterms:created xsi:type="dcterms:W3CDTF">2017-11-14T08:06:39Z</dcterms:created>
  <dcterms:modified xsi:type="dcterms:W3CDTF">2023-03-12T15:28:01Z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0x010100AC57E26034C0DC4980BAC192D773DD55</vt:lpwstr>
  </property>
  <property fmtid="{D5CDD505-2E9C-101B-9397-08002B2CF9AE}" pid="3" name="Order">
    <vt:r8>17400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