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747" r:id="rId4"/>
    <p:sldMasterId id="2147483790" r:id="rId5"/>
  </p:sldMasterIdLst>
  <p:notesMasterIdLst>
    <p:notesMasterId r:id="rId16"/>
  </p:notesMasterIdLst>
  <p:sldIdLst>
    <p:sldId id="256" r:id="rId6"/>
    <p:sldId id="445" r:id="rId7"/>
    <p:sldId id="448" r:id="rId8"/>
    <p:sldId id="447" r:id="rId9"/>
    <p:sldId id="449" r:id="rId10"/>
    <p:sldId id="257" r:id="rId11"/>
    <p:sldId id="451" r:id="rId12"/>
    <p:sldId id="258" r:id="rId13"/>
    <p:sldId id="259" r:id="rId14"/>
    <p:sldId id="450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palainen Risto" initials="LR" lastIdx="5" clrIdx="0">
    <p:extLst>
      <p:ext uri="{19B8F6BF-5375-455C-9EA6-DF929625EA0E}">
        <p15:presenceInfo xmlns:p15="http://schemas.microsoft.com/office/powerpoint/2012/main" userId="S-1-5-21-2718613571-2822621595-2164973492-18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0"/>
    <a:srgbClr val="4AC2F1"/>
    <a:srgbClr val="E50083"/>
    <a:srgbClr val="0066CC"/>
    <a:srgbClr val="00B05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2" autoAdjust="0"/>
    <p:restoredTop sz="93979" autoAdjust="0"/>
  </p:normalViewPr>
  <p:slideViewPr>
    <p:cSldViewPr snapToGrid="0">
      <p:cViewPr varScale="1">
        <p:scale>
          <a:sx n="64" d="100"/>
          <a:sy n="64" d="100"/>
        </p:scale>
        <p:origin x="16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17.12.2020</a:t>
            </a:r>
            <a:endParaRPr lang="en-US" dirty="0"/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17.12.2020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 descr="Väyläviraston logo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BE8DE-05CB-44A2-BC08-E6E6BFEDF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Väyläviraston logo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9323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äyläviraston logo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äyläviraston logo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2.9.2020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Minna Koivikko</a:t>
            </a:r>
            <a:endParaRPr lang="en-US" dirty="0"/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06801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2.9.2020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Minna Koivikko</a:t>
            </a:r>
            <a:endParaRPr lang="en-US" dirty="0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36472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11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2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4073706270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0919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9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31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32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18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77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93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00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2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88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463A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23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 descr="Väyläviraston logo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DD38F2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39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4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84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73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47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7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40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19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8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3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49C2F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8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26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49C2F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520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33640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53927"/>
            <a:ext cx="5155670" cy="6737350"/>
          </a:xfrm>
          <a:solidFill>
            <a:srgbClr val="049BE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14160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463A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54493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rgbClr val="DD38F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26644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C3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60831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8DCB6D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6851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2348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7430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kukka&#10;&#10;Kuvaus luotu automaattisesti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2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6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84769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05657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E83B34-F505-300D-5733-A50AF0A75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B3BCDB-F316-5829-7705-3FD237365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B63F62-F536-8432-3956-5C7BCFEE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A55B90-8FE0-46AF-E0DE-F5C9827C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89755E-C51F-AAA2-5D49-E77B8AF1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8889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52FC01-08C5-6272-2491-0F6829D1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B390AB-2064-1014-E735-3D741A002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752570-C645-9AAF-874F-EFC30490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549A99-BEA8-BD43-0DD1-C96E26EE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C39C3A-6364-B67D-AF15-D206A813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280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731B24-D57A-2093-FA28-B5D965FB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8E7298-BF77-4DA1-AF97-4A15F2F4F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D9B4D6-46A8-2910-6FC8-D010A780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9DF8DB-A949-8217-A973-7BB1A2BF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CA8F8D-50B7-22C0-282F-A900C15B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3271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67103C-7BA6-5D7F-113E-62972924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B502DF-C743-0CF7-D316-87BA502E8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A05EEFF-7E4F-D347-92B2-5B2AC2F01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5A08ED-81AB-A33C-D309-72DAB633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6424DEC-BFDB-C9C7-97F0-E6000BBE8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B497991-0713-5BEA-EA77-2EB4C6A1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5847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C3E0E6-85A2-890C-9DF0-051D851A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662F99-1A4F-82D8-C502-980436805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57DF81-1A9A-A923-9B46-BF06C2CD2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B0A06CC-F6C1-63B3-63B5-8D740354C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B33D8F6-8DCD-CC80-13E1-CBAB8156A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D3DCD57-DBD9-A884-F94E-878D6434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8D5836C-6A73-79E1-C9EA-C9992D5A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8B8FE78-9A9C-062F-FFB1-004B945A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141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49BE2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D07CD1-BFEE-991C-6C60-D4ED5AAB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9176FB-877B-DFCF-8105-D57BAF2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475BCD-2ED8-86AA-0B77-EB091CEE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48EBE0A-2184-AD7A-3800-312C1760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974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7E64630-5963-E2E3-C8DD-54CCA6C3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36C8F3D-F68A-8FDC-68D2-4C0C4E31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4909A1-DE5C-AEB5-3E42-59B8C6EF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26260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13FEDB-8C85-8005-02E7-E002D861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5E38A4-EE51-D4AB-879C-1B83D9C63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6BDA478-4D96-0151-53FA-3BDA78E4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CB02CA-1484-D71B-D67F-9EDC5F6C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F3AAF15-5309-2A58-C78A-1C02F006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59AA12B-0BB3-B54D-3570-74E8E701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9121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000633-06C5-8203-FA13-6B87400D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5861C5A-5CEA-565B-E3BF-63B75BE50A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D412D2F-CE47-D91D-24BF-11BE217F5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A5801F-FF34-4A62-FFAB-2AB9CF62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AC1EA57-546C-9CE8-9E0E-49CB8CC3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DF159A2-3F24-BB6E-17EC-B67B6C53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34722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4B47E5-AFC5-0AE0-8EE3-7772BF24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8CD15C4-AACC-43D9-DBF2-874470762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2432DF-DF08-024A-F3ED-B32330E18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F2F34D-F110-D022-272B-852A4D2D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888ECF-42FA-51B4-9306-8C5D8A80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32648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886487E-2043-BD19-BF88-F8D966317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E38A858-0F70-5F6F-293B-008EC8A54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17A96BC-933F-55C3-CD0F-3EA6977B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872503-C1E5-15E1-05EF-C87962C7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5A012D-D3AC-681E-5EB2-EDBFFAE0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49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17.12.2020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2.9.2020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Minna Koivikko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9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D4B0C7-9022-CBC8-B862-D4B980F6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109CED-B451-DAF1-336E-D5087D7A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FA5F63-EDD0-EF19-27C4-6C97BE355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F8971-A6D9-D94D-8A15-715831EE3469}" type="datetimeFigureOut">
              <a:rPr lang="fi-FI" smtClean="0"/>
              <a:t>14.3.2023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B77FEA-D244-FDD1-5B88-968D36FC2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D69F53-F076-F911-ACEE-52E8B4DCF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D184-F7FA-8F44-9B56-BB00D22AB2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562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-tieturva.fi/" TargetMode="Externa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teksti, tie, ulko, tapa&#10;&#10;Kuvaus luotu automaattisesti">
            <a:extLst>
              <a:ext uri="{FF2B5EF4-FFF2-40B4-BE49-F238E27FC236}">
                <a16:creationId xmlns:a16="http://schemas.microsoft.com/office/drawing/2014/main" id="{507C38AC-6DA7-635B-1D90-FDB488153A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3" b="13283"/>
          <a:stretch/>
        </p:blipFill>
        <p:spPr>
          <a:xfrm>
            <a:off x="0" y="-50712"/>
            <a:ext cx="12192000" cy="6908712"/>
          </a:xfrm>
          <a:noFill/>
        </p:spPr>
      </p:pic>
      <p:sp>
        <p:nvSpPr>
          <p:cNvPr id="5" name="Alatunnisteen paikkamerkki 4"/>
          <p:cNvSpPr>
            <a:spLocks noGrp="1"/>
          </p:cNvSpPr>
          <p:nvPr>
            <p:ph type="ftr" sz="quarter" idx="4294967295"/>
          </p:nvPr>
        </p:nvSpPr>
        <p:spPr>
          <a:xfrm>
            <a:off x="2273862" y="6137910"/>
            <a:ext cx="2709618" cy="54833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 dirty="0"/>
              <a:t> </a:t>
            </a:r>
            <a:endParaRPr lang="fi-FI"/>
          </a:p>
        </p:txBody>
      </p:sp>
      <p:sp>
        <p:nvSpPr>
          <p:cNvPr id="4" name="Päivämäärän paikkamerkki 3" hidden="1"/>
          <p:cNvSpPr>
            <a:spLocks noGrp="1"/>
          </p:cNvSpPr>
          <p:nvPr>
            <p:ph type="dt" sz="half" idx="4294967295"/>
          </p:nvPr>
        </p:nvSpPr>
        <p:spPr>
          <a:xfrm>
            <a:off x="5720400" y="6188760"/>
            <a:ext cx="165078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 dirty="0"/>
              <a:t>18.1.2023</a:t>
            </a:r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5ECA754-9A8B-2164-DA6D-8F6CEF29DBB9}"/>
              </a:ext>
            </a:extLst>
          </p:cNvPr>
          <p:cNvSpPr txBox="1"/>
          <p:nvPr/>
        </p:nvSpPr>
        <p:spPr>
          <a:xfrm>
            <a:off x="1444649" y="5092488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B66B6A0-5579-49C5-D263-1D4211CEE15D}"/>
              </a:ext>
            </a:extLst>
          </p:cNvPr>
          <p:cNvSpPr txBox="1"/>
          <p:nvPr/>
        </p:nvSpPr>
        <p:spPr>
          <a:xfrm>
            <a:off x="1549424" y="4814471"/>
            <a:ext cx="6097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PÄÄLLYSTEKURSSI 2023 </a:t>
            </a:r>
          </a:p>
          <a:p>
            <a:r>
              <a:rPr lang="fi-FI" sz="2000" dirty="0">
                <a:solidFill>
                  <a:schemeClr val="bg1"/>
                </a:solidFill>
              </a:rPr>
              <a:t>Kuinka muodostuu laadukas asfalttimittaus, Risto Lappalainen (Väylävirasto), Antti Lyytinen (Asfalttikallio oy), Juha Merjama (Tapaturva Oy)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14ADBF5-324C-1727-49E0-97E4E1BF2227}"/>
              </a:ext>
            </a:extLst>
          </p:cNvPr>
          <p:cNvSpPr txBox="1"/>
          <p:nvPr/>
        </p:nvSpPr>
        <p:spPr>
          <a:xfrm>
            <a:off x="10316472" y="5969187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i-FI" sz="1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Risto Lappalainen</a:t>
            </a:r>
            <a:endParaRPr kumimoji="0" lang="fi-FI" sz="1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64200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6BDF897-CE8E-90D2-96B2-090C54136E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99392" y="-15875"/>
            <a:ext cx="5155670" cy="6737350"/>
          </a:xfrm>
        </p:spPr>
        <p:txBody>
          <a:bodyPr/>
          <a:lstStyle/>
          <a:p>
            <a:r>
              <a:rPr lang="en-US" dirty="0"/>
              <a:t>Kiitos!</a:t>
            </a:r>
          </a:p>
          <a:p>
            <a:endParaRPr lang="en-US" dirty="0"/>
          </a:p>
          <a:p>
            <a:r>
              <a:rPr lang="en-US" dirty="0"/>
              <a:t>Antti, Juha ja Risto L</a:t>
            </a:r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17202B45-C838-9179-E574-D80066233C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5" b="-2"/>
          <a:stretch/>
        </p:blipFill>
        <p:spPr>
          <a:xfrm rot="5400000">
            <a:off x="5263402" y="-207122"/>
            <a:ext cx="6721475" cy="7135723"/>
          </a:xfr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12F41F-682F-433C-987E-EACD80D23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83F0074-8288-4A96-D62C-E216A60FEE83}"/>
              </a:ext>
            </a:extLst>
          </p:cNvPr>
          <p:cNvSpPr txBox="1"/>
          <p:nvPr/>
        </p:nvSpPr>
        <p:spPr>
          <a:xfrm>
            <a:off x="10589650" y="5917120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i-FI" sz="1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Risto Lappalainen</a:t>
            </a:r>
            <a:endParaRPr kumimoji="0" lang="fi-FI" sz="1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683867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ulko, kivi&#10;&#10;Kuvaus luotu automaattisesti">
            <a:extLst>
              <a:ext uri="{FF2B5EF4-FFF2-40B4-BE49-F238E27FC236}">
                <a16:creationId xmlns:a16="http://schemas.microsoft.com/office/drawing/2014/main" id="{7372A684-03EE-D6F7-4087-846867173F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6" r="29326"/>
          <a:stretch>
            <a:fillRect/>
          </a:stretch>
        </p:blipFill>
        <p:spPr>
          <a:xfrm rot="5400000">
            <a:off x="2735263" y="-2344845"/>
            <a:ext cx="6721475" cy="12192001"/>
          </a:xfrm>
        </p:spPr>
      </p:pic>
      <p:sp>
        <p:nvSpPr>
          <p:cNvPr id="6" name="Google Shape;188;p3">
            <a:extLst>
              <a:ext uri="{FF2B5EF4-FFF2-40B4-BE49-F238E27FC236}">
                <a16:creationId xmlns:a16="http://schemas.microsoft.com/office/drawing/2014/main" id="{FD021A95-C60F-7FFA-9B3C-A934E576F6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8084" y="374542"/>
            <a:ext cx="6360810" cy="6737351"/>
          </a:xfrm>
        </p:spPr>
        <p:txBody>
          <a:bodyPr spcFirstLastPara="1" vert="horz" lIns="0" tIns="0" rIns="0" bIns="0" rtlCol="0" anchor="t" anchorCtr="0">
            <a:normAutofit/>
          </a:bodyPr>
          <a:lstStyle/>
          <a:p>
            <a:r>
              <a:rPr lang="fi-FI" dirty="0"/>
              <a:t>Mikä on asfalttimittari?</a:t>
            </a:r>
            <a:endParaRPr dirty="0"/>
          </a:p>
        </p:txBody>
      </p:sp>
      <p:sp>
        <p:nvSpPr>
          <p:cNvPr id="5" name="Google Shape;189;p3">
            <a:extLst>
              <a:ext uri="{FF2B5EF4-FFF2-40B4-BE49-F238E27FC236}">
                <a16:creationId xmlns:a16="http://schemas.microsoft.com/office/drawing/2014/main" id="{B0D1566F-CBE2-6985-8F84-981A6A3B50A7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838200" y="1273996"/>
            <a:ext cx="6363984" cy="5366517"/>
          </a:xfrm>
        </p:spPr>
        <p:txBody>
          <a:bodyPr spcFirstLastPara="1" vert="horz" lIns="48000" tIns="45700" rIns="48000" bIns="45700" rtlCol="0" anchorCtr="0">
            <a:normAutofit/>
          </a:bodyPr>
          <a:lstStyle/>
          <a:p>
            <a:pPr marL="0" indent="0">
              <a:spcBef>
                <a:spcPts val="0"/>
              </a:spcBef>
              <a:buSzPct val="100000"/>
              <a:buNone/>
            </a:pPr>
            <a:r>
              <a:rPr lang="fi-FI" sz="2000" dirty="0"/>
              <a:t>Asfalttimittari on havaintomenetelmä, jossa viikoittain arvioidaan asfalttitehtaan ja työmaan turvallisuustasoa:</a:t>
            </a:r>
          </a:p>
          <a:p>
            <a:pPr marL="239994" indent="-239994">
              <a:spcBef>
                <a:spcPts val="0"/>
              </a:spcBef>
              <a:buSzPct val="100000"/>
            </a:pPr>
            <a:r>
              <a:rPr lang="fi-FI" sz="2000" dirty="0"/>
              <a:t>Arvioidaan havaintohetken tilanne.</a:t>
            </a:r>
          </a:p>
          <a:p>
            <a:pPr marL="239994" indent="-239994">
              <a:spcBef>
                <a:spcPts val="0"/>
              </a:spcBef>
              <a:buSzPct val="100000"/>
            </a:pPr>
            <a:r>
              <a:rPr lang="fi-FI" sz="2000" dirty="0"/>
              <a:t>EI:</a:t>
            </a:r>
          </a:p>
          <a:p>
            <a:pPr marL="849579" lvl="1" indent="-239994">
              <a:spcBef>
                <a:spcPts val="0"/>
              </a:spcBef>
              <a:buSzPct val="100000"/>
            </a:pPr>
            <a:r>
              <a:rPr lang="fi-FI" sz="2000" dirty="0"/>
              <a:t>Sitä miten asiat olivat hetki sitten</a:t>
            </a:r>
          </a:p>
          <a:p>
            <a:pPr marL="849579" lvl="1" indent="-239994">
              <a:spcBef>
                <a:spcPts val="0"/>
              </a:spcBef>
              <a:buSzPct val="100000"/>
            </a:pPr>
            <a:r>
              <a:rPr lang="fi-FI" sz="2000" dirty="0"/>
              <a:t>Sitä, miten asiat ovat hetken päästä</a:t>
            </a:r>
          </a:p>
          <a:p>
            <a:pPr marL="849579" lvl="1" indent="-239994">
              <a:spcBef>
                <a:spcPts val="0"/>
              </a:spcBef>
              <a:buSzPct val="100000"/>
            </a:pPr>
            <a:r>
              <a:rPr lang="fi-FI" sz="2000" dirty="0"/>
              <a:t>Sitä, miten asiat ovat yleensä</a:t>
            </a:r>
          </a:p>
          <a:p>
            <a:pPr marL="239994" indent="-239994">
              <a:spcBef>
                <a:spcPts val="0"/>
              </a:spcBef>
              <a:buSzPct val="100000"/>
            </a:pPr>
            <a:r>
              <a:rPr lang="fi-FI" sz="2000" dirty="0"/>
              <a:t>Todetaan tilanne. Havaintohetkellä ei oteta kantaa mahdollisen puutteen syyhyn tai parantamisen mahdollisuuksiin.</a:t>
            </a:r>
          </a:p>
          <a:p>
            <a:pPr marL="849579" lvl="1" indent="-239994">
              <a:spcBef>
                <a:spcPts val="0"/>
              </a:spcBef>
              <a:buSzPct val="100000"/>
            </a:pPr>
            <a:r>
              <a:rPr lang="fi-FI" sz="2000" dirty="0"/>
              <a:t>Puute on puute, vaikka asiaa ei pystyttäisi tekemään paremmin.</a:t>
            </a:r>
          </a:p>
          <a:p>
            <a:pPr marL="239994" indent="-239994">
              <a:spcBef>
                <a:spcPts val="0"/>
              </a:spcBef>
              <a:buSzPct val="100000"/>
            </a:pPr>
            <a:endParaRPr lang="fi-FI" sz="2000" dirty="0"/>
          </a:p>
          <a:p>
            <a:pPr marL="239994" indent="-155329">
              <a:buSzPct val="100000"/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59F9038-16E4-8FDE-174D-E786B4129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777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;p3">
            <a:extLst>
              <a:ext uri="{FF2B5EF4-FFF2-40B4-BE49-F238E27FC236}">
                <a16:creationId xmlns:a16="http://schemas.microsoft.com/office/drawing/2014/main" id="{E0693C0A-F6AD-B5DA-595A-F14F85A44D1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0" y="-15876"/>
            <a:ext cx="5155670" cy="6873875"/>
          </a:xfrm>
        </p:spPr>
        <p:txBody>
          <a:bodyPr spcFirstLastPara="1" vert="horz" lIns="0" tIns="0" rIns="0" bIns="0" rtlCol="0" anchorCtr="0">
            <a:normAutofit/>
          </a:bodyPr>
          <a:lstStyle/>
          <a:p>
            <a:pPr marL="239994" marR="0" lvl="0" indent="-239994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tabLst/>
              <a:defRPr/>
            </a:pP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Miksi mitataan?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Tavoitteena löytää turvallisuuspuutteita ja saada ne korjattua!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Havainnoidaan myös onnistumisia ja hyviä havaintoja.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Hyväksytty viikoittaiseksi kunnossapitotarkastukseksi – viikkotarkastus on lakisääteinen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Tavoitteena on varmistaa, että riskienarvioinnissa havaitut vaarat ja niiden torjuntaan suunnitellut toimenpiteet ovat käytössä ja toiminnassa.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Asfalttimittari eli viikkotarkastus tehdään työntekijöitä varten – varmistetaan edellytykset turvalliselle työskentelylle.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Samalla varmistetaan myös turvallinen liikkuminen työmaalla niin työmaan ajoneuvoille kuin muillekin tiellä liikkujille.</a:t>
            </a:r>
          </a:p>
        </p:txBody>
      </p:sp>
      <p:pic>
        <p:nvPicPr>
          <p:cNvPr id="7" name="Kuvan paikkamerkki 6" descr="Kuva, joka sisältää kohteen ulko, luonto, matkustaminen, tuleminen&#10;&#10;Kuvaus luotu automaattisesti">
            <a:extLst>
              <a:ext uri="{FF2B5EF4-FFF2-40B4-BE49-F238E27FC236}">
                <a16:creationId xmlns:a16="http://schemas.microsoft.com/office/drawing/2014/main" id="{043B92FE-F2C3-DC28-F188-301BC3832AB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r="26222" b="-2"/>
          <a:stretch/>
        </p:blipFill>
        <p:spPr>
          <a:xfrm rot="5400000">
            <a:off x="5145445" y="-89160"/>
            <a:ext cx="6858001" cy="7036330"/>
          </a:xfrm>
          <a:noFill/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68C28E-438E-8622-81A7-BED48B49E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85ABD49-D05B-FE45-AA37-26F808108AEB}"/>
              </a:ext>
            </a:extLst>
          </p:cNvPr>
          <p:cNvSpPr txBox="1"/>
          <p:nvPr/>
        </p:nvSpPr>
        <p:spPr>
          <a:xfrm>
            <a:off x="10331232" y="6099683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i-FI" sz="1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Risto Lappalainen</a:t>
            </a:r>
            <a:endParaRPr kumimoji="0" lang="fi-FI" sz="12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757034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37E84E8F-6574-8004-4E5B-B80226417E88}"/>
              </a:ext>
            </a:extLst>
          </p:cNvPr>
          <p:cNvSpPr txBox="1">
            <a:spLocks/>
          </p:cNvSpPr>
          <p:nvPr/>
        </p:nvSpPr>
        <p:spPr>
          <a:xfrm>
            <a:off x="0" y="-15875"/>
            <a:ext cx="5155670" cy="6737350"/>
          </a:xfrm>
          <a:prstGeom prst="rect">
            <a:avLst/>
          </a:prstGeom>
          <a:solidFill>
            <a:srgbClr val="49C2F0"/>
          </a:solidFill>
        </p:spPr>
        <p:txBody>
          <a:bodyPr vert="horz" lIns="396000" tIns="1188000" rIns="396000" bIns="468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36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Powerapps-sovellus</a:t>
            </a:r>
          </a:p>
          <a:p>
            <a:pPr indent="0">
              <a:buNone/>
            </a:pPr>
            <a:r>
              <a:rPr lang="en-US" sz="36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Asfalttitehtaat</a:t>
            </a:r>
          </a:p>
          <a:p>
            <a:pPr indent="0">
              <a:buNone/>
            </a:pPr>
            <a:r>
              <a:rPr lang="en-US" sz="36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Työmaat</a:t>
            </a:r>
          </a:p>
          <a:p>
            <a:pPr indent="0">
              <a:buNone/>
            </a:pPr>
            <a:r>
              <a:rPr lang="en-US" sz="36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Valokuva mahdollisuus</a:t>
            </a:r>
          </a:p>
          <a:p>
            <a:pPr indent="0">
              <a:buNone/>
            </a:pPr>
            <a:r>
              <a:rPr lang="en-US" sz="36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Toimenpiteet kuitattava korjatuiksi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F11555E-FEC8-2224-D4A6-EFD84864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019" y="0"/>
            <a:ext cx="3797632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B9FA3A1-4B5A-AC33-D583-CA21E6A3D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3CF7A041-1EBE-A02B-1205-E7008B9339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BD4A0EF-951A-4343-A672-F31B58E6828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4398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Kuva, joka sisältää kohteen teksti, taivas, tie, rekka&#10;&#10;Kuvaus luotu automaattisesti">
            <a:extLst>
              <a:ext uri="{FF2B5EF4-FFF2-40B4-BE49-F238E27FC236}">
                <a16:creationId xmlns:a16="http://schemas.microsoft.com/office/drawing/2014/main" id="{62C6210C-60B5-9F62-32A4-72E7649BA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8" r="-2" b="839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Kuva 9" descr="Kuva, joka sisältää kohteen teksti, taivas, ulko&#10;&#10;Kuvaus luotu automaattisesti">
            <a:extLst>
              <a:ext uri="{FF2B5EF4-FFF2-40B4-BE49-F238E27FC236}">
                <a16:creationId xmlns:a16="http://schemas.microsoft.com/office/drawing/2014/main" id="{9B8DB3CA-FBD0-BDF9-74DF-98A247306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6" r="-2" b="1086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FFCDF58-7675-1B23-3947-613F8DFFBE9E}"/>
              </a:ext>
            </a:extLst>
          </p:cNvPr>
          <p:cNvSpPr txBox="1"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i-FI" sz="3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Mittaaminen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0B8699A-B16E-E85B-C00E-3B80A284E004}"/>
              </a:ext>
            </a:extLst>
          </p:cNvPr>
          <p:cNvSpPr txBox="1"/>
          <p:nvPr/>
        </p:nvSpPr>
        <p:spPr>
          <a:xfrm>
            <a:off x="448056" y="1934063"/>
            <a:ext cx="4832803" cy="424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i-FI" sz="1600" b="1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Asfalttiasemat: 12 kohtaa, joista 8 käydään viikoittain </a:t>
            </a:r>
            <a:r>
              <a:rPr kumimoji="0" lang="fi-FI" sz="1600" b="1" i="0" u="none" strike="noStrike" cap="none" spc="0" normalizeH="0" baseline="0">
                <a:ln>
                  <a:noFill/>
                </a:ln>
                <a:effectLst/>
                <a:uLnTx/>
                <a:uFillTx/>
              </a:rPr>
              <a:t>(kisassa havaintoja </a:t>
            </a:r>
            <a:r>
              <a:rPr kumimoji="0" lang="fi-FI" sz="1600" b="1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200-300, jopa n. 400)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asema jaetaan ruutuihin. Jokaisessa ruudussa käydään kaikki havaintokohdat läpi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viikoittain: työskentely, koneiden kunto, merkinnät, liikkumisturvallisuus, järjestys/siisteys, pöydät/päälliset, jäteastiat, ilman puhtaus ja aineet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kuukausittain: ergonomia, melu, valaistus, onnettomuuksiin varautuminen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600" b="0" i="0" u="none" strike="noStrike" cap="none" spc="0" normalizeH="0" baseline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i-FI" sz="1600" b="1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Levitystyömaat: 6 kohtaa (kisassa havaintoja 40-70)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levitystyömaan havainnot konekohtaisesti, ml. massa- ja huolto-autot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liikennejärjestelyt molemmista suunnista ennen työmaata, työmaan kohdalla sekä liikenteenohjauspaikat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cap="none" spc="0" normalizeH="0" baseline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042584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1FFCDF58-7675-1B23-3947-613F8DFFBE9E}"/>
              </a:ext>
            </a:extLst>
          </p:cNvPr>
          <p:cNvSpPr txBox="1"/>
          <p:nvPr/>
        </p:nvSpPr>
        <p:spPr>
          <a:xfrm>
            <a:off x="609600" y="520700"/>
            <a:ext cx="1104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E25D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Mittaaminen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0B8699A-B16E-E85B-C00E-3B80A284E004}"/>
              </a:ext>
            </a:extLst>
          </p:cNvPr>
          <p:cNvSpPr txBox="1"/>
          <p:nvPr/>
        </p:nvSpPr>
        <p:spPr>
          <a:xfrm>
            <a:off x="609600" y="1244600"/>
            <a:ext cx="735965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Vaatimuksia mittaajalle (mittarin tuntemisen lisäksi):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tiedettävä työn/työmaan sekä eri koneiden keskeiset vaarat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ymmärrettävä oma juridinen/moraalinen vastuunsa: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Mittauskierroksen jälkeen: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akuutit puutteet korjataan heti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selvitetään, mistä puutteet johtuvat (osaamattomuus, välinpitämättömyys, kuluminen, valvontapuutteet, puutteellinen suunnittelu jne.)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toimenpiteet riippuvat puutteen juurisyystä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4AE06FD-8A86-6FBC-07E5-DA356A332236}"/>
              </a:ext>
            </a:extLst>
          </p:cNvPr>
          <p:cNvSpPr txBox="1"/>
          <p:nvPr/>
        </p:nvSpPr>
        <p:spPr>
          <a:xfrm>
            <a:off x="609600" y="2385056"/>
            <a:ext cx="72263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E25D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Kannattaa mieluummin jäädä kiinni omassa mittauksessa kuin viranomaisen tekemässä tapaturmatutkinnassa</a:t>
            </a:r>
          </a:p>
        </p:txBody>
      </p:sp>
      <p:pic>
        <p:nvPicPr>
          <p:cNvPr id="4" name="Kuva 3" descr="Kuva, joka sisältää kohteen vanha, likainen, roska, sotkuinen&#10;&#10;Kuvaus luotu automaattisesti">
            <a:extLst>
              <a:ext uri="{FF2B5EF4-FFF2-40B4-BE49-F238E27FC236}">
                <a16:creationId xmlns:a16="http://schemas.microsoft.com/office/drawing/2014/main" id="{C9BC3222-B9B0-785F-8F6B-5699FCB4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50" y="409575"/>
            <a:ext cx="4025900" cy="301942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396D546A-C4FF-8214-A8EF-C39C899B287E}"/>
              </a:ext>
            </a:extLst>
          </p:cNvPr>
          <p:cNvGrpSpPr/>
          <p:nvPr/>
        </p:nvGrpSpPr>
        <p:grpSpPr>
          <a:xfrm>
            <a:off x="7969250" y="3540125"/>
            <a:ext cx="4025900" cy="3019424"/>
            <a:chOff x="7969250" y="3540125"/>
            <a:chExt cx="4025900" cy="3019424"/>
          </a:xfrm>
        </p:grpSpPr>
        <p:pic>
          <p:nvPicPr>
            <p:cNvPr id="8" name="Kuva 7" descr="Kuva, joka sisältää kohteen taivas, ulko, tie, matkustaminen&#10;&#10;Kuvaus luotu automaattisesti">
              <a:extLst>
                <a:ext uri="{FF2B5EF4-FFF2-40B4-BE49-F238E27FC236}">
                  <a16:creationId xmlns:a16="http://schemas.microsoft.com/office/drawing/2014/main" id="{13B8C082-EB06-CA88-9ACB-53E7976DE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063" t="275" r="9937" b="-275"/>
            <a:stretch/>
          </p:blipFill>
          <p:spPr>
            <a:xfrm>
              <a:off x="7969250" y="3540125"/>
              <a:ext cx="4025900" cy="3019424"/>
            </a:xfrm>
            <a:prstGeom prst="rect">
              <a:avLst/>
            </a:prstGeom>
          </p:spPr>
        </p:pic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DC9EC712-2F13-D716-3ACF-03FBD8BDABDC}"/>
                </a:ext>
              </a:extLst>
            </p:cNvPr>
            <p:cNvSpPr/>
            <p:nvPr/>
          </p:nvSpPr>
          <p:spPr>
            <a:xfrm rot="21303232">
              <a:off x="8851900" y="4275667"/>
              <a:ext cx="224367" cy="45719"/>
            </a:xfrm>
            <a:prstGeom prst="rect">
              <a:avLst/>
            </a:prstGeom>
            <a:solidFill>
              <a:srgbClr val="FFEC66"/>
            </a:solidFill>
            <a:ln>
              <a:solidFill>
                <a:srgbClr val="FFE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040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73F53DF-0C62-465F-A2B3-D9B13A0D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fi-FI" sz="3100">
                <a:solidFill>
                  <a:schemeClr val="tx2"/>
                </a:solidFill>
              </a:rPr>
              <a:t>Asfalttimittarikoulutus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5425E0-05CB-4F0C-9772-32B0721B3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fi-FI" sz="1800" dirty="0">
                <a:solidFill>
                  <a:schemeClr val="tx2"/>
                </a:solidFill>
              </a:rPr>
              <a:t>Asfalttimittarin käyttämisestä on tehty verkkokoulutukset, jotka löytyvät Väyläviraston </a:t>
            </a:r>
            <a:r>
              <a:rPr lang="fi-FI" sz="1800" dirty="0" err="1">
                <a:solidFill>
                  <a:schemeClr val="tx2"/>
                </a:solidFill>
              </a:rPr>
              <a:t>eKoulutus</a:t>
            </a:r>
            <a:r>
              <a:rPr lang="fi-FI" sz="1800" dirty="0">
                <a:solidFill>
                  <a:schemeClr val="tx2"/>
                </a:solidFill>
              </a:rPr>
              <a:t>-tarjonnasta</a:t>
            </a:r>
          </a:p>
          <a:p>
            <a:r>
              <a:rPr lang="fi-FI" sz="1800" dirty="0">
                <a:solidFill>
                  <a:schemeClr val="tx2"/>
                </a:solidFill>
              </a:rPr>
              <a:t>Levitystyömaan mittarikoulutus julkaistiin keväällä 2020 ja asfalttitehtaan mittarikoulutus julkaistaan tänä keväänä</a:t>
            </a:r>
          </a:p>
          <a:p>
            <a:r>
              <a:rPr lang="fi-FI" sz="1800" dirty="0">
                <a:solidFill>
                  <a:schemeClr val="tx2"/>
                </a:solidFill>
              </a:rPr>
              <a:t>Koulutukset saa ja kannattaa suorittaa, vaikka ei mittauksia itse tekisikään</a:t>
            </a:r>
          </a:p>
          <a:p>
            <a:r>
              <a:rPr lang="fi-FI" sz="1800" dirty="0">
                <a:solidFill>
                  <a:schemeClr val="tx2"/>
                </a:solidFill>
              </a:rPr>
              <a:t>Koulutukset ovat maksuttomia ja niiden suorittamisesta on saatavissa todistukset</a:t>
            </a:r>
          </a:p>
          <a:p>
            <a:r>
              <a:rPr lang="fi-FI" sz="1800" dirty="0">
                <a:solidFill>
                  <a:schemeClr val="tx2"/>
                </a:solidFill>
              </a:rPr>
              <a:t>Koulutusmateriaalista ja Asfalttimittarista vastaa Infra ry</a:t>
            </a:r>
          </a:p>
          <a:p>
            <a:r>
              <a:rPr lang="fi-FI" sz="1800" dirty="0">
                <a:solidFill>
                  <a:schemeClr val="tx2"/>
                </a:solidFill>
              </a:rPr>
              <a:t>Levitystyömaan mittarikoulutus suoritettu noin 9000 kertaa</a:t>
            </a:r>
          </a:p>
        </p:txBody>
      </p:sp>
    </p:spTree>
    <p:extLst>
      <p:ext uri="{BB962C8B-B14F-4D97-AF65-F5344CB8AC3E}">
        <p14:creationId xmlns:p14="http://schemas.microsoft.com/office/powerpoint/2010/main" val="44487735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157204A-2BBF-486C-B1CC-967EA482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Kuinka päästä suorittamaan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DCB68B-1B79-40E4-B6CC-9A8911D22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2200"/>
              <a:t>Koulutukset löytyvät osoitteesta: </a:t>
            </a:r>
            <a:r>
              <a:rPr lang="fi-FI" sz="2200">
                <a:hlinkClick r:id="rId2"/>
              </a:rPr>
              <a:t>https://e-tieturva.fi/</a:t>
            </a:r>
            <a:r>
              <a:rPr lang="fi-FI" sz="2200"/>
              <a:t> </a:t>
            </a:r>
          </a:p>
          <a:p>
            <a:pPr lvl="1"/>
            <a:r>
              <a:rPr lang="fi-FI" sz="2200"/>
              <a:t>Jos sivusto ohjautuu kirjautumisnäkymään, valitse alhaalta Kirjaudu vierailijana</a:t>
            </a:r>
          </a:p>
          <a:p>
            <a:endParaRPr lang="fi-FI" sz="22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903AFA4-D01E-4358-AD92-F3E274FF5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56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807868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A055A8-FC5E-4348-BF96-E54C81F4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i-FI" sz="5000"/>
              <a:t>Koulutusten rakenne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EA110C-182D-43B4-8C69-D06946BAF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fi-FI" sz="1500"/>
              <a:t>Koulutukset koostuvat teoriaosuuksista jonka jälkeen aihealueittain välitehtävät</a:t>
            </a:r>
          </a:p>
          <a:p>
            <a:pPr lvl="1"/>
            <a:r>
              <a:rPr lang="fi-FI" sz="1500"/>
              <a:t>Mikäli välitehtävää ei läpäistä, kurssi ohjaa käymään osion uudelleen läpi</a:t>
            </a:r>
          </a:p>
          <a:p>
            <a:r>
              <a:rPr lang="fi-FI" sz="1500"/>
              <a:t>Levitystyömaan mittarikoulutuksessa lisäksi loppukoe</a:t>
            </a:r>
          </a:p>
          <a:p>
            <a:pPr lvl="1"/>
            <a:r>
              <a:rPr lang="fi-FI" sz="1500"/>
              <a:t>Ennen suoritusta mahdollisuus kerrata koulutusmateriaalia rajattomasti</a:t>
            </a:r>
          </a:p>
          <a:p>
            <a:pPr lvl="1"/>
            <a:r>
              <a:rPr lang="fi-FI" sz="1500"/>
              <a:t>Kaksi mahdollisuutta yrittää läpäistä loppukoe</a:t>
            </a:r>
          </a:p>
          <a:p>
            <a:endParaRPr lang="fi-FI" sz="150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B802695-19D7-4D5A-99AE-CF01CB70F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8" b="-2"/>
          <a:stretch/>
        </p:blipFill>
        <p:spPr>
          <a:xfrm>
            <a:off x="4654296" y="1056803"/>
            <a:ext cx="6903720" cy="474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7069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vayla">
  <a:themeElements>
    <a:clrScheme name="Väylä">
      <a:dk1>
        <a:sysClr val="windowText" lastClr="000000"/>
      </a:dk1>
      <a:lt1>
        <a:sysClr val="window" lastClr="FFFFFF"/>
      </a:lt1>
      <a:dk2>
        <a:srgbClr val="0065AF"/>
      </a:dk2>
      <a:lt2>
        <a:srgbClr val="4AC2F1"/>
      </a:lt2>
      <a:accent1>
        <a:srgbClr val="009BFF"/>
      </a:accent1>
      <a:accent2>
        <a:srgbClr val="00B0CC"/>
      </a:accent2>
      <a:accent3>
        <a:srgbClr val="8DCB6D"/>
      </a:accent3>
      <a:accent4>
        <a:srgbClr val="FFC300"/>
      </a:accent4>
      <a:accent5>
        <a:srgbClr val="E50083"/>
      </a:accent5>
      <a:accent6>
        <a:srgbClr val="FF5100"/>
      </a:accent6>
      <a:hlink>
        <a:srgbClr val="009BFF"/>
      </a:hlink>
      <a:folHlink>
        <a:srgbClr val="9101A3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3B0540E0-E2E4-42DB-A6E9-D39F9CFB6DAF}" vid="{4CDAA0B2-722C-43E7-A3D2-0A9E7F800958}"/>
    </a:ext>
  </a:extLst>
</a:theme>
</file>

<file path=ppt/theme/theme2.xml><?xml version="1.0" encoding="utf-8"?>
<a:theme xmlns:a="http://schemas.openxmlformats.org/drawingml/2006/main" name="1_vayla">
  <a:themeElements>
    <a:clrScheme name="VÄYLÄ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49C2F0"/>
      </a:accent1>
      <a:accent2>
        <a:srgbClr val="00B0CC"/>
      </a:accent2>
      <a:accent3>
        <a:srgbClr val="009BFF"/>
      </a:accent3>
      <a:accent4>
        <a:srgbClr val="0065AF"/>
      </a:accent4>
      <a:accent5>
        <a:srgbClr val="DD38F2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EFAD5915-0DFD-4ED5-BBB0-B918CCC24AB9}" vid="{4045A3D2-AEC4-4D85-873D-6BC4E151EE0D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xml_kameleon>
  <dsecrecy/>
  <dconfidentiality/>
  <ddecree/>
  <dlevelofprotection/>
</xml_kameleon>
</file>

<file path=customXml/item2.xml><?xml version="1.0" encoding="utf-8"?>
<livi_kameleon xmlns="" xmlns:xsi="http://www.w3.org/2001/XMLSchema-instance">
  <tyyppi>Esitys</tyyppi>
  <title/>
  <author/>
  <paivays>17.12.2020</paivays>
</livi_kameleon>
</file>

<file path=customXml/itemProps1.xml><?xml version="1.0" encoding="utf-8"?>
<ds:datastoreItem xmlns:ds="http://schemas.openxmlformats.org/officeDocument/2006/customXml" ds:itemID="{AEFE2152-3474-4C78-8C8A-9ADAED07F1E8}">
  <ds:schemaRefs/>
</ds:datastoreItem>
</file>

<file path=customXml/itemProps2.xml><?xml version="1.0" encoding="utf-8"?>
<ds:datastoreItem xmlns:ds="http://schemas.openxmlformats.org/officeDocument/2006/customXml" ds:itemID="{7A503628-C365-48C3-84D9-51E82F993B4E}">
  <ds:schemaRefs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vayla_ilmeella_fi</Template>
  <TotalTime>8183</TotalTime>
  <Words>468</Words>
  <Application>Microsoft Office PowerPoint</Application>
  <PresentationFormat>Laajakuva</PresentationFormat>
  <Paragraphs>69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Exo 2</vt:lpstr>
      <vt:lpstr>Felbridge Pro</vt:lpstr>
      <vt:lpstr>Segoe UI</vt:lpstr>
      <vt:lpstr>Tahoma</vt:lpstr>
      <vt:lpstr>vayla</vt:lpstr>
      <vt:lpstr>1_vayla</vt:lpstr>
      <vt:lpstr>Office-teema</vt:lpstr>
      <vt:lpstr>PowerPoint-esitys</vt:lpstr>
      <vt:lpstr>Mikä on asfalttimittari?</vt:lpstr>
      <vt:lpstr>PowerPoint-esitys</vt:lpstr>
      <vt:lpstr>PowerPoint-esitys</vt:lpstr>
      <vt:lpstr>PowerPoint-esitys</vt:lpstr>
      <vt:lpstr>PowerPoint-esitys</vt:lpstr>
      <vt:lpstr>Asfalttimittarikoulutus</vt:lpstr>
      <vt:lpstr>Kuinka päästä suorittamaan</vt:lpstr>
      <vt:lpstr>Koulutusten rakenne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Inhimilliset ja organisatoriset tekijät väylänpidossa</dc:title>
  <dc:creator>Tielinen Joonas</dc:creator>
  <cp:keywords>Esitys</cp:keywords>
  <cp:lastModifiedBy>Lappalainen Risto</cp:lastModifiedBy>
  <cp:revision>98</cp:revision>
  <dcterms:created xsi:type="dcterms:W3CDTF">2020-12-17T08:44:36Z</dcterms:created>
  <dcterms:modified xsi:type="dcterms:W3CDTF">2023-03-14T05:47:13Z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473.983.02.010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vayla_ilmeella_fi.potx</vt:lpwstr>
  </property>
  <property fmtid="{D5CDD505-2E9C-101B-9397-08002B2CF9AE}" pid="6" name="dvDefinition">
    <vt:lpwstr>702 (dd_default.xml)</vt:lpwstr>
  </property>
  <property fmtid="{D5CDD505-2E9C-101B-9397-08002B2CF9AE}" pid="7" name="dvDefinitionID">
    <vt:lpwstr>702</vt:lpwstr>
  </property>
  <property fmtid="{D5CDD505-2E9C-101B-9397-08002B2CF9AE}" pid="8" name="dvContentFile">
    <vt:lpwstr>dd_default.xml</vt:lpwstr>
  </property>
  <property fmtid="{D5CDD505-2E9C-101B-9397-08002B2CF9AE}" pid="9" name="dvGlobalVerID">
    <vt:lpwstr>473.85.02.230</vt:lpwstr>
  </property>
  <property fmtid="{D5CDD505-2E9C-101B-9397-08002B2CF9AE}" pid="10" name="dvDefinitionVersion">
    <vt:lpwstr>02.002 / 20.12.2018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2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VAYL</vt:lpwstr>
  </property>
  <property fmtid="{D5CDD505-2E9C-101B-9397-08002B2CF9AE}" pid="21" name="dvSite">
    <vt:lpwstr/>
  </property>
  <property fmtid="{D5CDD505-2E9C-101B-9397-08002B2CF9AE}" pid="22" name="dvNumbering">
    <vt:lpwstr>0</vt:lpwstr>
  </property>
  <property fmtid="{D5CDD505-2E9C-101B-9397-08002B2CF9AE}" pid="23" name="dvDUname">
    <vt:lpwstr/>
  </property>
  <property fmtid="{D5CDD505-2E9C-101B-9397-08002B2CF9AE}" pid="24" name="dvDUFname">
    <vt:lpwstr/>
  </property>
  <property fmtid="{D5CDD505-2E9C-101B-9397-08002B2CF9AE}" pid="25" name="dvDULname">
    <vt:lpwstr/>
  </property>
  <property fmtid="{D5CDD505-2E9C-101B-9397-08002B2CF9AE}" pid="26" name="dvDUBusinessarea">
    <vt:lpwstr/>
  </property>
  <property fmtid="{D5CDD505-2E9C-101B-9397-08002B2CF9AE}" pid="27" name="dvDUdepartment">
    <vt:lpwstr/>
  </property>
  <property fmtid="{D5CDD505-2E9C-101B-9397-08002B2CF9AE}" pid="28" name="dvLogoExist">
    <vt:lpwstr>0</vt:lpwstr>
  </property>
  <property fmtid="{D5CDD505-2E9C-101B-9397-08002B2CF9AE}" pid="29" name="dvCurrentlogo">
    <vt:lpwstr>vayla_fi.jpg</vt:lpwstr>
  </property>
  <property fmtid="{D5CDD505-2E9C-101B-9397-08002B2CF9AE}" pid="30" name="dvEULogoExist">
    <vt:lpwstr>0</vt:lpwstr>
  </property>
  <property fmtid="{D5CDD505-2E9C-101B-9397-08002B2CF9AE}" pid="31" name="dvCurrentEUListLogo">
    <vt:lpwstr/>
  </property>
  <property fmtid="{D5CDD505-2E9C-101B-9397-08002B2CF9AE}" pid="32" name="dvCurrentEUlogo">
    <vt:lpwstr/>
  </property>
  <property fmtid="{D5CDD505-2E9C-101B-9397-08002B2CF9AE}" pid="33" name="tyyppi">
    <vt:lpwstr>Esitys</vt:lpwstr>
  </property>
  <property fmtid="{D5CDD505-2E9C-101B-9397-08002B2CF9AE}" pid="34" name="dsecrecy">
    <vt:lpwstr/>
  </property>
  <property fmtid="{D5CDD505-2E9C-101B-9397-08002B2CF9AE}" pid="35" name="dconfidentiality">
    <vt:lpwstr/>
  </property>
  <property fmtid="{D5CDD505-2E9C-101B-9397-08002B2CF9AE}" pid="36" name="ddecree">
    <vt:lpwstr/>
  </property>
  <property fmtid="{D5CDD505-2E9C-101B-9397-08002B2CF9AE}" pid="37" name="dlevelofprotection">
    <vt:lpwstr/>
  </property>
  <property fmtid="{D5CDD505-2E9C-101B-9397-08002B2CF9AE}" pid="38" name="author">
    <vt:lpwstr/>
  </property>
  <property fmtid="{D5CDD505-2E9C-101B-9397-08002B2CF9AE}" pid="39" name="paivays">
    <vt:filetime>2020-12-16T22:00:00Z</vt:filetime>
  </property>
</Properties>
</file>