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8" r:id="rId5"/>
    <p:sldId id="266" r:id="rId6"/>
    <p:sldId id="346" r:id="rId7"/>
    <p:sldId id="342" r:id="rId8"/>
    <p:sldId id="341" r:id="rId9"/>
    <p:sldId id="339" r:id="rId10"/>
    <p:sldId id="345" r:id="rId11"/>
    <p:sldId id="344" r:id="rId12"/>
    <p:sldId id="343" r:id="rId13"/>
    <p:sldId id="281" r:id="rId14"/>
    <p:sldId id="27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8A9B0-6BEB-400E-BB87-CF73A16C38FF}" v="295" dt="2023-03-13T08:51:01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2491" autoAdjust="0"/>
  </p:normalViewPr>
  <p:slideViewPr>
    <p:cSldViewPr snapToGrid="0">
      <p:cViewPr varScale="1">
        <p:scale>
          <a:sx n="93" d="100"/>
          <a:sy n="93" d="100"/>
        </p:scale>
        <p:origin x="12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352CC-2098-4F76-BF8C-732A2AF7DE9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B4CCA-A7B5-4265-BFB6-26006121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9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Concrete</a:t>
            </a:r>
            <a:r>
              <a:rPr lang="fi-FI" dirty="0"/>
              <a:t> </a:t>
            </a:r>
            <a:r>
              <a:rPr lang="fi-FI" dirty="0" err="1"/>
              <a:t>acts</a:t>
            </a:r>
            <a:r>
              <a:rPr lang="fi-FI" dirty="0"/>
              <a:t>: hiilikädenjäljen kasvattaminen, </a:t>
            </a:r>
            <a:r>
              <a:rPr lang="fi-FI" dirty="0" err="1"/>
              <a:t>hiilijalanjälen</a:t>
            </a:r>
            <a:r>
              <a:rPr lang="fi-FI" dirty="0"/>
              <a:t> pienentäminen, kierrättämisen lisääminen, luonnonmonimuotoisuuden säilyminen ja lisäys</a:t>
            </a:r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4CCA-A7B5-4265-BFB6-26006121BF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Muitakin vaatimuksia, mutta nämä ehkä ne tavallisimmat</a:t>
            </a:r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4CCA-A7B5-4265-BFB6-26006121BF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3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Voi tehdä hiukan varastoon, mutta ei määriä ja laatuja aina tiedä. Tieto kiviainesvalmistajalle mahdollisimman aikaisin helpottaa monia asioita. Jos tehdään talvella puskuriin, niin tulee muita haasteita, esim. </a:t>
            </a:r>
            <a:r>
              <a:rPr lang="fi-FI" dirty="0" err="1"/>
              <a:t>alitteen</a:t>
            </a:r>
            <a:r>
              <a:rPr lang="fi-FI" dirty="0"/>
              <a:t> jakaminen.</a:t>
            </a:r>
          </a:p>
          <a:p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4CCA-A7B5-4265-BFB6-26006121BF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Esim. sepelin yläpään tavoite 85 %</a:t>
            </a:r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4CCA-A7B5-4265-BFB6-26006121BF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0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Ohjealue ei ole luonnollinen. Yläpäälle asetettu ettei saa olla tiettyä raekokoa isompia lainkaan, mutta seuraavalla seulalla on sitten tiukka vaatimus joka on alhaalla</a:t>
            </a:r>
          </a:p>
          <a:p>
            <a:r>
              <a:rPr lang="fi-FI" dirty="0" err="1"/>
              <a:t>Onneks</a:t>
            </a:r>
            <a:r>
              <a:rPr lang="fi-FI" dirty="0"/>
              <a:t> näitä on voitu keskustella, muuten esim. 11/25 sepeliin pitäisi lisätä 16-25 mm kiveä tai poistaa osa 11-16 ja yli 25mm rakeista. </a:t>
            </a:r>
          </a:p>
          <a:p>
            <a:endParaRPr lang="fi-FI" dirty="0"/>
          </a:p>
          <a:p>
            <a:r>
              <a:rPr lang="fi-FI" dirty="0"/>
              <a:t>Murskeet toivotaan karkeina, eli esim. 0/16 #16mm pitäisi olla siellä 90 % hujakoilla, jolloin muut ohjealueet on vaikea saavuttaa, esim. #8mm voi mennä karkeaksi.</a:t>
            </a:r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4CCA-A7B5-4265-BFB6-26006121BF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Heikommasta kivestä voi tehdä esim. muita tuotteita, mutta kovan kiven kallioalueet voivat sijaita alueilla, joissa ei ole markkinaa muille kiviainestuotteille tai alueella ei ole tilaa tehdä useita varastokasoja.</a:t>
            </a:r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4CCA-A7B5-4265-BFB6-26006121BF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2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Ei sinänsä haaste, mutta reilusti enemmän laadunvalvontaa kuin Euroopassa.</a:t>
            </a:r>
          </a:p>
          <a:p>
            <a:r>
              <a:rPr lang="fi-FI" dirty="0"/>
              <a:t>0/16 murskeen tuotanto voi olla 16 000t viikossa.</a:t>
            </a:r>
          </a:p>
          <a:p>
            <a:r>
              <a:rPr lang="fi-FI" dirty="0"/>
              <a:t>Vaatii usein yhden henkilön laadunvalvontaan</a:t>
            </a:r>
          </a:p>
          <a:p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4CCA-A7B5-4265-BFB6-26006121BF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5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33333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49E98FCF-0D32-47B8-A106-370D7252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3565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tsikko ja sisältö_vaalea_pohja-ei_siv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13.3.2023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AD760818-C5E4-4C8B-B868-944D229B032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-14559"/>
            <a:ext cx="6120093" cy="619839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noFill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757BC1C7-9B74-4ACC-9164-0D71CA7B5CD5}"/>
              </a:ext>
            </a:extLst>
          </p:cNvPr>
          <p:cNvSpPr/>
          <p:nvPr/>
        </p:nvSpPr>
        <p:spPr>
          <a:xfrm>
            <a:off x="6107447" y="-7200"/>
            <a:ext cx="6096600" cy="6198395"/>
          </a:xfrm>
          <a:prstGeom prst="rect">
            <a:avLst/>
          </a:prstGeom>
          <a:solidFill>
            <a:srgbClr val="EEEEEE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 Regular"/>
            </a:endParaRP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CE7424AC-C080-492E-82FF-9F53D94E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0" y="180000"/>
            <a:ext cx="5364000" cy="1548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395487DC-719C-481D-8B16-8ED180331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8000" y="1944000"/>
            <a:ext cx="5364000" cy="4032000"/>
          </a:xfrm>
          <a:prstGeom prst="rect">
            <a:avLst/>
          </a:prstGeom>
        </p:spPr>
        <p:txBody>
          <a:bodyPr>
            <a:normAutofit/>
          </a:bodyPr>
          <a:lstStyle>
            <a:lvl1pPr defTabSz="711200">
              <a:defRPr sz="1600"/>
            </a:lvl1pPr>
            <a:lvl2pPr defTabSz="711200">
              <a:defRPr sz="1400"/>
            </a:lvl2pPr>
            <a:lvl3pPr defTabSz="711200">
              <a:defRPr sz="1200"/>
            </a:lvl3pPr>
            <a:lvl4pPr defTabSz="711200">
              <a:defRPr sz="1100"/>
            </a:lvl4pPr>
            <a:lvl5pPr defTabSz="711200"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1591D8-1824-8F41-AFFD-D8E60D87B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harmaa_ei_sivu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02F4E-4F14-4DC4-93A0-787AEDD7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111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13EAC-A480-4260-A36F-B96F8E6E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548000"/>
            <a:ext cx="11351291" cy="4034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13.3.2023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163C5508-FC3E-2945-B42B-48E6972FC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_vaalea_pohja-ei_siv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02F4E-4F14-4DC4-93A0-787AEDD7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111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13EAC-A480-4260-A36F-B96F8E6E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548000"/>
            <a:ext cx="11351291" cy="4034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13.3.2023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88E1711E-31F6-C543-B002-FF91D4D8C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_harmaa_pohja_ei_sivu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02F4E-4F14-4DC4-93A0-787AEDD7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111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13.3.2023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3C6FE679-D6E4-074C-B08F-6857F534F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tsikko ja sisältö_vaalea_pohja-ei_siv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02F4E-4F14-4DC4-93A0-787AEDD7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111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13.3.2023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29D49095-8116-4691-BACA-C8D633EB5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48000"/>
            <a:ext cx="5324564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6E0E4B28-7667-408C-817C-7889735BF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8000"/>
            <a:ext cx="55878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608AB20E-4D4F-2F4D-8239-88F5EEE25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2CD98B-16BB-4B0A-8C14-6FA4D671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65125"/>
            <a:ext cx="10515600" cy="98569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8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animi dia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D89B4DF0-72E0-4E9A-ACC9-5D6426F5B7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F5BC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0" y="1584000"/>
            <a:ext cx="8244000" cy="140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32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Titteli</a:t>
            </a:r>
          </a:p>
          <a:p>
            <a:r>
              <a:rPr lang="fi-FI" dirty="0"/>
              <a:t>P. +358 XX XXX XXXX</a:t>
            </a:r>
          </a:p>
          <a:p>
            <a:r>
              <a:rPr lang="fi-FI" dirty="0"/>
              <a:t>etunimi.sukunimi@rudus.fi</a:t>
            </a:r>
          </a:p>
          <a:p>
            <a:r>
              <a:rPr lang="fi-FI" dirty="0"/>
              <a:t>www.rudus.fi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8048653-3A22-A549-A9E1-56FACF78B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animi di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DC68EEA5-CE21-40AE-A245-89FCABFC5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0" y="1584000"/>
            <a:ext cx="8244000" cy="140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32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Titteli</a:t>
            </a:r>
          </a:p>
          <a:p>
            <a:r>
              <a:rPr lang="fi-FI" dirty="0"/>
              <a:t>P. +358 XX XXX XXXX</a:t>
            </a:r>
          </a:p>
          <a:p>
            <a:r>
              <a:rPr lang="fi-FI" dirty="0"/>
              <a:t>etunimi.sukunimi@rudus.fi</a:t>
            </a:r>
          </a:p>
          <a:p>
            <a:r>
              <a:rPr lang="fi-FI" dirty="0"/>
              <a:t>www.rudus.fi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7C179AE-3699-C24F-9D93-5E24DD297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animi dia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B16E95C-C9C8-42FC-A6BF-50D9A0872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2B14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0" y="1584000"/>
            <a:ext cx="8244000" cy="140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32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Titteli</a:t>
            </a:r>
          </a:p>
          <a:p>
            <a:r>
              <a:rPr lang="fi-FI" dirty="0"/>
              <a:t>P. +358 XX XXX XXXX</a:t>
            </a:r>
          </a:p>
          <a:p>
            <a:r>
              <a:rPr lang="fi-FI" dirty="0"/>
              <a:t>etunimi.sukunimi@rudus.fi</a:t>
            </a:r>
          </a:p>
          <a:p>
            <a:r>
              <a:rPr lang="fi-FI" dirty="0"/>
              <a:t>www.rudus.fi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8017992-AE64-EF4B-A007-A636DC32C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harm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B6CC55C3-4CF6-41E2-9451-315342364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1865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B16E95C-C9C8-42FC-A6BF-50D9A0872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D79B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0" y="1584000"/>
            <a:ext cx="8244000" cy="140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32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Titteli</a:t>
            </a:r>
          </a:p>
          <a:p>
            <a:r>
              <a:rPr lang="fi-FI" dirty="0"/>
              <a:t>P. +358 XX XXX XXXX</a:t>
            </a:r>
          </a:p>
          <a:p>
            <a:r>
              <a:rPr lang="fi-FI" dirty="0"/>
              <a:t>etunimi.sukunimi@rudus.fi</a:t>
            </a:r>
          </a:p>
          <a:p>
            <a:r>
              <a:rPr lang="fi-FI" dirty="0"/>
              <a:t>www.rudus.fi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5D855AF-B181-2A4C-86CE-B7F75166B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D89B4DF0-72E0-4E9A-ACC9-5D6426F5B7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F5BC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42032CE-B164-45C9-85E0-D7D114C6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02D513E-500E-B146-896E-36F84B17D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vaale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BB96B382-BC1A-464B-B2FC-653EA3262D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268EC9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A3686D8D-34B3-4484-A8D9-91E81AD73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3DB2C43-2FC8-5B4F-9CC7-94EF6F92D7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A2758F7-8E85-4BAF-B7F7-920CD61551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22B14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3BF3147B-6CC1-4025-97ED-43F0A5301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D32CAF4-6C39-C041-8148-E7B5DF314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88A42C0-0875-4241-87EB-B1A70E40D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5D79B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E5F6694-ACD0-4532-885D-74C1ABEF1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8A37B16-EEE4-0440-9A8F-F91581C4A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mariini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7800240-AED8-467F-94E2-9205F256A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497A96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3D49346-883B-4E9C-9BFA-5FB2CDDF0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C43FEB2-F5EC-6744-98E0-BD5F032FF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kuv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5AC3642B-32FA-4E2B-8DBD-C632D750B0D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-1"/>
            <a:ext cx="12216094" cy="687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457200" indent="0">
              <a:buNone/>
              <a:defRPr>
                <a:noFill/>
              </a:defRPr>
            </a:lvl2pPr>
            <a:lvl3pPr marL="914400" indent="0">
              <a:buNone/>
              <a:defRPr>
                <a:noFill/>
              </a:defRPr>
            </a:lvl3pPr>
            <a:lvl4pPr marL="1371600" indent="0">
              <a:buNone/>
              <a:defRPr>
                <a:noFill/>
              </a:defRPr>
            </a:lvl4pPr>
            <a:lvl5pPr marL="1828800" indent="0">
              <a:buNone/>
              <a:defRPr>
                <a:noFill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F7AA79-0621-4971-BD5B-6FA35BDB9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" y="-20192"/>
            <a:ext cx="12216098" cy="687819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9AE2FC6-4448-4C69-85FE-565A99794D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" y="6183836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C05B865C-E692-4FCB-AD06-29DD66AE575B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F4C9D0BB-C5E9-4CC0-B163-963081CE52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BFE19694-7EA2-48A7-8ADA-3C787B5397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FA5D30D-8E9B-44AA-B1A9-6F5B4DCF8B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74326197-0B5C-4DEC-88EA-3B8AA5D517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E1E416A7-7E80-48D6-8002-682FE96D6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EBD39106-549E-441F-8B98-65792B503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_vaalea_pohja-ei_siv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0AB6941E-212A-4CAA-92F1-D4A16CE3BCF8}"/>
              </a:ext>
            </a:extLst>
          </p:cNvPr>
          <p:cNvSpPr/>
          <p:nvPr userDrawn="1"/>
        </p:nvSpPr>
        <p:spPr>
          <a:xfrm>
            <a:off x="0" y="0"/>
            <a:ext cx="6096600" cy="6865200"/>
          </a:xfrm>
          <a:prstGeom prst="rect">
            <a:avLst/>
          </a:prstGeom>
          <a:solidFill>
            <a:srgbClr val="EEEEEE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 Regular"/>
            </a:endParaRP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EC03E2E6-7C10-4D35-8898-1F8B66D1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80000"/>
            <a:ext cx="5364000" cy="1548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D3C49918-5C75-42BD-A91D-8833444858F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-158"/>
            <a:ext cx="6120093" cy="61838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noFill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13.3.2023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77DD9AF9-55A6-488B-968E-3EE2F4FAB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944000"/>
            <a:ext cx="5364000" cy="4032000"/>
          </a:xfrm>
          <a:prstGeom prst="rect">
            <a:avLst/>
          </a:prstGeom>
        </p:spPr>
        <p:txBody>
          <a:bodyPr>
            <a:normAutofit/>
          </a:bodyPr>
          <a:lstStyle>
            <a:lvl1pPr defTabSz="711200">
              <a:defRPr sz="1600"/>
            </a:lvl1pPr>
            <a:lvl2pPr defTabSz="711200">
              <a:defRPr sz="1400"/>
            </a:lvl2pPr>
            <a:lvl3pPr defTabSz="711200">
              <a:defRPr sz="1200"/>
            </a:lvl3pPr>
            <a:lvl4pPr defTabSz="711200">
              <a:defRPr sz="1100"/>
            </a:lvl4pPr>
            <a:lvl5pPr defTabSz="711200"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71B6719A-19F7-F04C-8AFB-5C50CCFB6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BC076AC-538D-434A-963E-D9038C25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216000"/>
            <a:ext cx="11361905" cy="108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7A4ACA-0C90-4B5F-A806-2F9516382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48000"/>
            <a:ext cx="11361904" cy="4055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B059F02-43F3-4ED8-AE50-4526B082EB6B}"/>
              </a:ext>
            </a:extLst>
          </p:cNvPr>
          <p:cNvGrpSpPr/>
          <p:nvPr/>
        </p:nvGrpSpPr>
        <p:grpSpPr>
          <a:xfrm>
            <a:off x="1" y="6179854"/>
            <a:ext cx="209550" cy="684539"/>
            <a:chOff x="0" y="5995958"/>
            <a:chExt cx="263887" cy="862042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9A09D9D-0B68-476A-9859-A8DDFBEF56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47577F-3F3F-4B29-A6D4-34019F5EB4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0DBDAE4-791B-4D44-A8A9-9005E88251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460BA5DA-215B-4FE3-B2CE-C6E097C9FD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E01F2EC-1D14-4D08-917F-573EF486D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E50414B-3BD3-ED46-98B0-C3B40480253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87" r:id="rId9"/>
    <p:sldLayoutId id="2147483673" r:id="rId10"/>
    <p:sldLayoutId id="2147483674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7112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112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112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112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112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A021AB2-E8C6-4B6C-93CA-C2DCFFF02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Asfalttikiviaineksen tuotanto ja laadunhallinta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BB597017-D306-42DE-921D-8DDD6DFA0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5FBA111-B712-458C-A371-8BFB4C84E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Tero Virtanen 15.3.2023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4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139DFE-34C9-4961-8E3B-ACE3ECE5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Asfalttinormit 2023</a:t>
            </a:r>
            <a:br>
              <a:rPr lang="fi-FI" dirty="0"/>
            </a:br>
            <a:r>
              <a:rPr lang="fi-FI" dirty="0"/>
              <a:t>vs. standardi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220D0F-2AE2-4EFE-B6EC-A88F90F3B2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Näytteenotto</a:t>
            </a:r>
          </a:p>
          <a:p>
            <a:pPr lvl="1"/>
            <a:r>
              <a:rPr lang="fi-FI" dirty="0"/>
              <a:t>Suomalainen kiviaineksen tuotanto poikkeaa eurooppalaisesta tehdasmaisesta tuotannosta </a:t>
            </a:r>
          </a:p>
          <a:p>
            <a:pPr lvl="1"/>
            <a:r>
              <a:rPr lang="fi-FI" dirty="0"/>
              <a:t>Pohjoismaissa asfalttikiviaines joutuu kovemmalle rasitukselle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Rakeisuus 2/vrk (3/vrk) vrt. 	1/viikko</a:t>
            </a:r>
          </a:p>
          <a:p>
            <a:pPr lvl="1"/>
            <a:r>
              <a:rPr lang="fi-FI" dirty="0"/>
              <a:t>Kuulamylly 3/vk		 vrt. 	1/vuosi</a:t>
            </a:r>
          </a:p>
          <a:p>
            <a:pPr lvl="1"/>
            <a:r>
              <a:rPr lang="fi-FI" dirty="0"/>
              <a:t>Litteysluku 1-8/vk	 vrt.	1/kuukausi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B7F8F79-1169-1CFE-7D48-81E5A115852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67095" y="72180"/>
            <a:ext cx="5135198" cy="3356820"/>
          </a:xfr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7EA5A8F-E909-AB57-14BA-C6B0E9AF0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095" y="3509842"/>
            <a:ext cx="5092905" cy="27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BB2401-79CE-4099-B619-0D7D440BC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Tero Virtanen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68C205-70B1-42FD-8AD2-5D9E9E2BCE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Yksikönpäällikkö</a:t>
            </a:r>
          </a:p>
          <a:p>
            <a:r>
              <a:rPr lang="fi-FI" dirty="0"/>
              <a:t>P. +358 504532109</a:t>
            </a:r>
          </a:p>
          <a:p>
            <a:r>
              <a:rPr lang="fi-FI" dirty="0" err="1"/>
              <a:t>tero.virtanen@rudus.fi</a:t>
            </a:r>
            <a:endParaRPr lang="fi-FI" dirty="0"/>
          </a:p>
          <a:p>
            <a:r>
              <a:rPr lang="fi-FI" dirty="0"/>
              <a:t>www.rudus.fi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139DFE-34C9-4961-8E3B-ACE3ECE5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Rudus Oy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220D0F-2AE2-4EFE-B6EC-A88F90F3B2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Kiviaines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</a:rPr>
              <a:t>Sora- ja kallioalueita ~100 ympäri Suomea</a:t>
            </a:r>
          </a:p>
          <a:p>
            <a:pPr lvl="1"/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Tela-alustaisia murskaamoita 2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</a:rPr>
              <a:t>Pyöräalustaisia murskaamoita 9</a:t>
            </a:r>
          </a:p>
          <a:p>
            <a:pPr lvl="1"/>
            <a:endParaRPr lang="fi-FI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Kiviainestuotteet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</a:rPr>
              <a:t>Asfalttiteollisuus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</a:rPr>
              <a:t>Betoniteollisuus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</a:rPr>
              <a:t>Infra- ja talonrakentaminen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</a:rPr>
              <a:t>Erikoitustuotteet</a:t>
            </a:r>
          </a:p>
          <a:p>
            <a:pPr lvl="1"/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Ympäristövastuuohjelma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Concrete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Acts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FI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Sisällön paikkamerkki 8" descr="Rumu kuva 3.jpg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8449783" y="5000064"/>
            <a:ext cx="231880" cy="17391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 descr="RUDUS_AIK_pienennetty_ppt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39" y="3590184"/>
            <a:ext cx="4021484" cy="2560618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D1374DA2-139C-4FD4-77A5-D2D54F1BF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099" y="200031"/>
            <a:ext cx="6130901" cy="30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F27BFF23-D142-4055-8BA6-3AC1C679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asfalttikiviainekselta vaaditaan	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AC725CF-14C4-4B40-8251-952F9877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48000"/>
            <a:ext cx="11351290" cy="5094000"/>
          </a:xfrm>
        </p:spPr>
        <p:txBody>
          <a:bodyPr/>
          <a:lstStyle/>
          <a:p>
            <a:r>
              <a:rPr lang="fi-FI" dirty="0"/>
              <a:t>Geometriset vaatimukset</a:t>
            </a:r>
          </a:p>
          <a:p>
            <a:pPr lvl="1"/>
            <a:r>
              <a:rPr lang="fi-FI" dirty="0"/>
              <a:t>Rakeisuus ja raemuoto </a:t>
            </a:r>
          </a:p>
          <a:p>
            <a:pPr lvl="1"/>
            <a:r>
              <a:rPr lang="fi-FI" dirty="0"/>
              <a:t>Oikeanlainen murskausprosessi ja laadunvalvonta</a:t>
            </a:r>
          </a:p>
          <a:p>
            <a:r>
              <a:rPr lang="fi-FI" dirty="0"/>
              <a:t>Mekaaniset ja fysikaaliset ominaisuudet</a:t>
            </a:r>
          </a:p>
          <a:p>
            <a:pPr lvl="1"/>
            <a:r>
              <a:rPr lang="fi-FI" dirty="0"/>
              <a:t>Nastarengaskulutuskestävyys </a:t>
            </a:r>
          </a:p>
          <a:p>
            <a:pPr lvl="1"/>
            <a:r>
              <a:rPr lang="fi-FI" dirty="0"/>
              <a:t>Kallion laatu ja murskausprosessi</a:t>
            </a:r>
          </a:p>
          <a:p>
            <a:r>
              <a:rPr lang="fi-FI" dirty="0"/>
              <a:t>Kemialliset ominaisuudet</a:t>
            </a:r>
          </a:p>
          <a:p>
            <a:pPr lvl="1"/>
            <a:r>
              <a:rPr lang="fi-FI" dirty="0"/>
              <a:t>Petrografia ja mineraalikoostumus</a:t>
            </a:r>
          </a:p>
          <a:p>
            <a:pPr lvl="1"/>
            <a:r>
              <a:rPr lang="fi-FI" dirty="0"/>
              <a:t>Kallion laatu</a:t>
            </a:r>
          </a:p>
          <a:p>
            <a:r>
              <a:rPr lang="fi-FI" dirty="0"/>
              <a:t>Tasalaatuisuus</a:t>
            </a:r>
          </a:p>
          <a:p>
            <a:pPr lvl="1"/>
            <a:r>
              <a:rPr lang="fi-FI" dirty="0"/>
              <a:t>Tasainen syöttö, varastointi ja kuormaus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E3C45BB-878A-D3F1-E936-67F16ECEC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6" y="1251965"/>
            <a:ext cx="4512734" cy="2540954"/>
          </a:xfrm>
          <a:prstGeom prst="rect">
            <a:avLst/>
          </a:prstGeom>
          <a:effectLst>
            <a:outerShdw blurRad="50800" dist="889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CEEFC92-2C73-353F-7D7E-205295DB4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7" y="5013548"/>
            <a:ext cx="6465609" cy="1844452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runet.rudus.local/Tyotilat/Murskattu%20KA%20betonissa/etelasuomi/dokumenttikirjasto/Mäntymäki%20kuvat/Mäntymäki%20syöte%20tumma2.jpg">
            <a:extLst>
              <a:ext uri="{FF2B5EF4-FFF2-40B4-BE49-F238E27FC236}">
                <a16:creationId xmlns:a16="http://schemas.microsoft.com/office/drawing/2014/main" id="{6D494237-4643-64E4-5251-F028BF56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4650" y="3889263"/>
            <a:ext cx="3894174" cy="2921509"/>
          </a:xfrm>
          <a:prstGeom prst="rect">
            <a:avLst/>
          </a:prstGeom>
          <a:noFill/>
          <a:effectLst>
            <a:outerShdw blurRad="50800" dist="889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3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5F14A8-A076-458D-96E4-BE20D1C8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Asfalttikiviaineksen tuotanto ja laadunhallinta 1/4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E07584-C9C3-4604-80D1-9E9BDE89E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Aikataulu (tilaus voi tulla muutama päivä ennen kuin pitäisi jo toimittaa)</a:t>
            </a:r>
          </a:p>
          <a:p>
            <a:pPr lvl="1"/>
            <a:r>
              <a:rPr lang="fi-FI" dirty="0"/>
              <a:t>Suoraan kädestä suuhun, yhteenvetokäyrää ei ole olemassa ym.</a:t>
            </a:r>
          </a:p>
          <a:p>
            <a:pPr lvl="1"/>
            <a:r>
              <a:rPr lang="fi-FI" dirty="0"/>
              <a:t>Murskalaitosten varaus asfalttikiviainestuotantoon.                                                                Kaikilla laitoksissa ei sovellu</a:t>
            </a:r>
          </a:p>
          <a:p>
            <a:r>
              <a:rPr lang="fi-FI" dirty="0"/>
              <a:t>Laitekokoonpano riippuu vaatimuksista</a:t>
            </a:r>
          </a:p>
          <a:p>
            <a:pPr lvl="1"/>
            <a:r>
              <a:rPr lang="fi-FI" dirty="0"/>
              <a:t>AN7/FI10 vaatii ison laitoksen ja keskipakomurskaimen</a:t>
            </a:r>
          </a:p>
          <a:p>
            <a:pPr lvl="1"/>
            <a:r>
              <a:rPr lang="fi-FI" dirty="0"/>
              <a:t>AN19/FI35 voidaan usein tehdä </a:t>
            </a:r>
            <a:r>
              <a:rPr lang="fi-FI" dirty="0" err="1"/>
              <a:t>track</a:t>
            </a:r>
            <a:r>
              <a:rPr lang="fi-FI" dirty="0"/>
              <a:t>-laitoksilla</a:t>
            </a:r>
          </a:p>
          <a:p>
            <a:pPr lvl="1"/>
            <a:endParaRPr lang="fi-FI" dirty="0"/>
          </a:p>
        </p:txBody>
      </p:sp>
      <p:pic>
        <p:nvPicPr>
          <p:cNvPr id="4" name="Sisällön paikkamerkki 4" descr="Rumu kuva 3.jpg">
            <a:extLst>
              <a:ext uri="{FF2B5EF4-FFF2-40B4-BE49-F238E27FC236}">
                <a16:creationId xmlns:a16="http://schemas.microsoft.com/office/drawing/2014/main" id="{933E24E6-9A1D-E21B-DCB4-E5CCEC533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97" y="3680089"/>
            <a:ext cx="4173367" cy="313002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74A5D-A465-76A8-2323-7C65791E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144" y="862975"/>
            <a:ext cx="3123856" cy="25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isällön paikkamerkki 4" descr="Luokitinlaitos Mäntymäessä.jpg">
            <a:extLst>
              <a:ext uri="{FF2B5EF4-FFF2-40B4-BE49-F238E27FC236}">
                <a16:creationId xmlns:a16="http://schemas.microsoft.com/office/drawing/2014/main" id="{01244509-FC88-76C2-1A39-DA178AB78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7644" y="3614639"/>
            <a:ext cx="5396271" cy="3027361"/>
          </a:xfrm>
          <a:prstGeom prst="rect">
            <a:avLst/>
          </a:prstGeom>
          <a:effectLst>
            <a:outerShdw blurRad="50800" dist="889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1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F27BFF23-D142-4055-8BA6-3AC1C679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Asfalttikiviaineksen tuotanto ja laadunhallinta 2/4	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AC725CF-14C4-4B40-8251-952F9877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48000"/>
            <a:ext cx="11351290" cy="509400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Tavoitekäyrä on esim. sama kuin alaraja minkä standardi sallii</a:t>
            </a:r>
          </a:p>
          <a:p>
            <a:endParaRPr lang="fi-FI" dirty="0"/>
          </a:p>
          <a:p>
            <a:r>
              <a:rPr lang="fi-FI" dirty="0"/>
              <a:t>Tavoitekäyrä poikkeaa täysin toisesta tavoitteesta (esim. asfalttiasema </a:t>
            </a:r>
            <a:r>
              <a:rPr lang="fi-FI" dirty="0" err="1"/>
              <a:t>vr</a:t>
            </a:r>
            <a:r>
              <a:rPr lang="fi-FI" dirty="0"/>
              <a:t>. </a:t>
            </a:r>
            <a:r>
              <a:rPr lang="fi-FI" dirty="0" err="1"/>
              <a:t>betonitehdas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Useille saman tuotteen kasoille harvoin tilaa toimipisteillä</a:t>
            </a:r>
          </a:p>
          <a:p>
            <a:pPr lvl="1"/>
            <a:endParaRPr lang="fi-FI" dirty="0"/>
          </a:p>
          <a:p>
            <a:r>
              <a:rPr lang="fi-FI" dirty="0"/>
              <a:t>Tavoitekäyrään on laitettu väliseulalla ns. mahdoton tavoite, eli luonnollinen raekokojakauma ei täytä sitä</a:t>
            </a:r>
          </a:p>
          <a:p>
            <a:pPr lvl="1"/>
            <a:endParaRPr lang="fi-FI" dirty="0"/>
          </a:p>
          <a:p>
            <a:r>
              <a:rPr lang="fi-FI" dirty="0"/>
              <a:t>Tavoiteohjealue annetaan paljon tiukemmaksi kuin esim. asfalttinormissa (hajontaa)</a:t>
            </a:r>
          </a:p>
          <a:p>
            <a:pPr lvl="1"/>
            <a:r>
              <a:rPr lang="fi-FI" dirty="0"/>
              <a:t>Esim. 0/16 GA85 murskeella #0/16 yläpää pitää olla 85-93 % ja muutenkin mennä alemman ohjealueen lähellä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21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6A72282-E868-4B58-9645-30C2D90A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Asiakkaiden tavoitekäyrät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F5D8338-3C77-42C6-B00C-6171ECE5E4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Asfalttiaseman tavoite 16/32:</a:t>
            </a:r>
          </a:p>
          <a:p>
            <a:pPr lvl="1"/>
            <a:r>
              <a:rPr lang="fi-FI" dirty="0"/>
              <a:t>#31,5 mm 85 %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r>
              <a:rPr lang="fi-FI" dirty="0"/>
              <a:t>Betonitehtaan tavoite 16/32:</a:t>
            </a:r>
          </a:p>
          <a:p>
            <a:pPr lvl="1"/>
            <a:r>
              <a:rPr lang="fi-FI" dirty="0"/>
              <a:t>Valmisbetonitehtaalle #31,5 tulisi olla lähelle 99 %.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3CC6C27-9621-466F-AF24-C996B1DA23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7FF179E-67B5-4925-A6D4-8D16B669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79" y="1201159"/>
            <a:ext cx="7179402" cy="277464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122D0D6-5389-AF7F-FD39-4A1AA08D6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957" y="3943731"/>
            <a:ext cx="5964124" cy="2940836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79CF3178-44A8-3C1D-CBD6-D087B82BEF1D}"/>
              </a:ext>
            </a:extLst>
          </p:cNvPr>
          <p:cNvSpPr/>
          <p:nvPr/>
        </p:nvSpPr>
        <p:spPr>
          <a:xfrm>
            <a:off x="9655995" y="3723669"/>
            <a:ext cx="863030" cy="985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2289D46-0FA2-E06E-6109-70539F0D2E4B}"/>
              </a:ext>
            </a:extLst>
          </p:cNvPr>
          <p:cNvSpPr/>
          <p:nvPr/>
        </p:nvSpPr>
        <p:spPr>
          <a:xfrm>
            <a:off x="9501882" y="1356889"/>
            <a:ext cx="863030" cy="985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229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6A72282-E868-4B58-9645-30C2D90A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Asiakkaiden tavoitekäyrät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F5D8338-3C77-42C6-B00C-6171ECE5E4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Tavoitekäyrälle asetetaan epäluonnollisia minimi- ja maksimiläpäisyjä väliseuloille</a:t>
            </a:r>
          </a:p>
          <a:p>
            <a:pPr lvl="1"/>
            <a:endParaRPr lang="fi-FI" dirty="0"/>
          </a:p>
          <a:p>
            <a:r>
              <a:rPr lang="fi-FI" dirty="0" err="1"/>
              <a:t>Asf</a:t>
            </a:r>
            <a:r>
              <a:rPr lang="fi-FI" dirty="0"/>
              <a:t>. </a:t>
            </a:r>
            <a:r>
              <a:rPr lang="fi-FI" dirty="0" err="1"/>
              <a:t>KaM</a:t>
            </a:r>
            <a:r>
              <a:rPr lang="fi-FI" dirty="0"/>
              <a:t> 0/16</a:t>
            </a:r>
          </a:p>
          <a:p>
            <a:pPr lvl="1"/>
            <a:r>
              <a:rPr lang="fi-FI" dirty="0"/>
              <a:t>#16mm läpäisy n. 87-93 %</a:t>
            </a:r>
          </a:p>
          <a:p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6F7FA99-40C5-7F69-BB54-02EF292DF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27" y="1332000"/>
            <a:ext cx="5567822" cy="255085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B81BCF6-811C-EB1C-C3DD-7A40E126B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58" y="3773355"/>
            <a:ext cx="5650387" cy="2885487"/>
          </a:xfrm>
          <a:prstGeom prst="rect">
            <a:avLst/>
          </a:prstGeom>
        </p:spPr>
      </p:pic>
      <p:sp>
        <p:nvSpPr>
          <p:cNvPr id="2" name="Ellipsi 1">
            <a:extLst>
              <a:ext uri="{FF2B5EF4-FFF2-40B4-BE49-F238E27FC236}">
                <a16:creationId xmlns:a16="http://schemas.microsoft.com/office/drawing/2014/main" id="{AB10D746-B615-7DC2-B165-140FF7D66490}"/>
              </a:ext>
            </a:extLst>
          </p:cNvPr>
          <p:cNvSpPr/>
          <p:nvPr/>
        </p:nvSpPr>
        <p:spPr>
          <a:xfrm>
            <a:off x="3411020" y="3773355"/>
            <a:ext cx="1200364" cy="1271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A4794E98-31F9-4A41-442E-DF08AC4C34E8}"/>
              </a:ext>
            </a:extLst>
          </p:cNvPr>
          <p:cNvSpPr/>
          <p:nvPr/>
        </p:nvSpPr>
        <p:spPr>
          <a:xfrm>
            <a:off x="9810108" y="1176744"/>
            <a:ext cx="1200364" cy="1271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84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5F2882-580C-03AE-8B45-03616CDC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Asfalttikiviaineksen tuotanto ja laadunhallinta 3/4</a:t>
            </a:r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512399-2B15-49BB-5877-AB206744E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Asfalttikiviainesmontuilla syntyy suuret </a:t>
            </a:r>
            <a:r>
              <a:rPr lang="fi-FI" dirty="0" err="1"/>
              <a:t>alitemäärät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Alitteista</a:t>
            </a:r>
            <a:r>
              <a:rPr lang="fi-FI" dirty="0"/>
              <a:t> voi tehdä esim. hiekoitussepeliä tai muita pikkusepeleitä, mutta kivituhkaa ainakin syntyy asfalttikiviainesmontuille isoja vuoria.</a:t>
            </a:r>
          </a:p>
          <a:p>
            <a:pPr lvl="1"/>
            <a:endParaRPr lang="fi-FI" dirty="0"/>
          </a:p>
          <a:p>
            <a:r>
              <a:rPr lang="fi-FI" dirty="0" err="1"/>
              <a:t>Suhteituksessa</a:t>
            </a:r>
            <a:r>
              <a:rPr lang="fi-FI" dirty="0"/>
              <a:t> saatetaan käytetään 8/16 lisäksi 0/16 mursketta eikä 0/8 mursketta. Tätä 0-pohjaisen tarvetta vähentää RC, </a:t>
            </a:r>
            <a:r>
              <a:rPr lang="fi-FI" dirty="0" err="1"/>
              <a:t>filleri</a:t>
            </a:r>
            <a:r>
              <a:rPr lang="fi-FI" dirty="0"/>
              <a:t> ym.</a:t>
            </a:r>
          </a:p>
          <a:p>
            <a:endParaRPr lang="en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DD247A9-55D4-FE20-ABEE-A5D94F429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59" y="3791164"/>
            <a:ext cx="10201964" cy="2705217"/>
          </a:xfrm>
          <a:prstGeom prst="rect">
            <a:avLst/>
          </a:prstGeom>
          <a:effectLst>
            <a:outerShdw blurRad="50800" dist="889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72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F27BFF23-D142-4055-8BA6-3AC1C679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Asfalttikiviaineksen tuotanto ja laadunhallinta 4/4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AC725CF-14C4-4B40-8251-952F9877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48000"/>
            <a:ext cx="11351290" cy="5094000"/>
          </a:xfrm>
        </p:spPr>
        <p:txBody>
          <a:bodyPr/>
          <a:lstStyle/>
          <a:p>
            <a:r>
              <a:rPr lang="fi-FI" dirty="0"/>
              <a:t>Asfalttikiviaineksesi (AN7) soveltuvan kallion löytäminen</a:t>
            </a:r>
          </a:p>
          <a:p>
            <a:endParaRPr lang="fi-FI" dirty="0"/>
          </a:p>
          <a:p>
            <a:r>
              <a:rPr lang="fi-FI" dirty="0"/>
              <a:t>Kallion tasalaatuisuus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C3AD11C-477C-F473-C7FB-E5B4097EB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958" y="2631298"/>
            <a:ext cx="9705391" cy="3903066"/>
          </a:xfrm>
          <a:prstGeom prst="rect">
            <a:avLst/>
          </a:prstGeom>
          <a:effectLst>
            <a:outerShdw blurRad="50800" dist="889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udus-Teema_upd">
  <a:themeElements>
    <a:clrScheme name="Rudus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300"/>
      </a:accent1>
      <a:accent2>
        <a:srgbClr val="268EC9"/>
      </a:accent2>
      <a:accent3>
        <a:srgbClr val="22B14B"/>
      </a:accent3>
      <a:accent4>
        <a:srgbClr val="5D79BB"/>
      </a:accent4>
      <a:accent5>
        <a:srgbClr val="C9B82E"/>
      </a:accent5>
      <a:accent6>
        <a:srgbClr val="497996"/>
      </a:accent6>
      <a:hlink>
        <a:srgbClr val="0563C1"/>
      </a:hlink>
      <a:folHlink>
        <a:srgbClr val="954F72"/>
      </a:folHlink>
    </a:clrScheme>
    <a:fontScheme name="Rudus-fonti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dus_PPT-pohja_Laajakuva_Verdana_pie" id="{FAD3F9A8-10E0-7E45-8AD4-4484953E5589}" vid="{5834B26B-1FDF-D14A-9E2C-0C37105D122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a xmlns="6c8b5799-2ac3-4480-b730-31aa90ff6800">Yritysesitteet</Kategoria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3A41EC3F89FA84B8A8B64CFA174243D" ma:contentTypeVersion="4" ma:contentTypeDescription="Luo uusi asiakirja." ma:contentTypeScope="" ma:versionID="fa71f2df333a2d153435036b23f1ca31">
  <xsd:schema xmlns:xsd="http://www.w3.org/2001/XMLSchema" xmlns:xs="http://www.w3.org/2001/XMLSchema" xmlns:p="http://schemas.microsoft.com/office/2006/metadata/properties" xmlns:ns1="http://schemas.microsoft.com/sharepoint/v3" xmlns:ns2="6c8b5799-2ac3-4480-b730-31aa90ff6800" targetNamespace="http://schemas.microsoft.com/office/2006/metadata/properties" ma:root="true" ma:fieldsID="d2741c3e99af119852ebe7ae8f119124" ns1:_="" ns2:_="">
    <xsd:import namespace="http://schemas.microsoft.com/sharepoint/v3"/>
    <xsd:import namespace="6c8b5799-2ac3-4480-b730-31aa90ff680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b5799-2ac3-4480-b730-31aa90ff6800" elementFormDefault="qualified">
    <xsd:import namespace="http://schemas.microsoft.com/office/2006/documentManagement/types"/>
    <xsd:import namespace="http://schemas.microsoft.com/office/infopath/2007/PartnerControls"/>
    <xsd:element name="Kategoria" ma:index="10" nillable="true" ma:displayName="Kategoria" ma:format="Dropdown" ma:internalName="Kategoria">
      <xsd:simpleType>
        <xsd:restriction base="dms:Choice">
          <xsd:enumeration value="Betonituotteet"/>
          <xsd:enumeration value="Valmisbetoni"/>
          <xsd:enumeration value="Kiviaines"/>
          <xsd:enumeration value="Betoroc"/>
          <xsd:enumeration value="Työturvallisuus"/>
          <xsd:enumeration value="Verkkokauppa"/>
          <xsd:enumeration value="Hanke-esittelyt"/>
          <xsd:enumeration value="Kierrätys"/>
          <xsd:enumeration value="Yritysesitteet"/>
          <xsd:enumeration value="Ilmoitusaineistot ja verkkomainonta"/>
          <xsd:enumeration value="Paikkakuntien nettisivut - raportit"/>
          <xsd:enumeration value="Esittee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131CF7-7DD1-4A47-9C41-77E013A7D6C5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6c8b5799-2ac3-4480-b730-31aa90ff680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C36FAE-D456-4EFA-B6ED-8D27961887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9EE6D1-1A65-491E-A6B5-E906B5CD3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c8b5799-2ac3-4480-b730-31aa90ff68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Rudus_PPT-pohja_Laajakuva_Verdana_pie</Template>
  <TotalTime>896</TotalTime>
  <Words>601</Words>
  <Application>Microsoft Office PowerPoint</Application>
  <PresentationFormat>Laajakuva</PresentationFormat>
  <Paragraphs>109</Paragraphs>
  <Slides>11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Verdana Regular</vt:lpstr>
      <vt:lpstr>Rudus-Teema_upd</vt:lpstr>
      <vt:lpstr>Asfalttikiviaineksen tuotanto ja laadunhallinta</vt:lpstr>
      <vt:lpstr>Rudus Oy</vt:lpstr>
      <vt:lpstr>Mitä asfalttikiviainekselta vaaditaan </vt:lpstr>
      <vt:lpstr>Asfalttikiviaineksen tuotanto ja laadunhallinta 1/4</vt:lpstr>
      <vt:lpstr>Asfalttikiviaineksen tuotanto ja laadunhallinta 2/4 </vt:lpstr>
      <vt:lpstr>Asiakkaiden tavoitekäyrät</vt:lpstr>
      <vt:lpstr>Asiakkaiden tavoitekäyrät</vt:lpstr>
      <vt:lpstr>Asfalttikiviaineksen tuotanto ja laadunhallinta 3/4</vt:lpstr>
      <vt:lpstr>Asfalttikiviaineksen tuotanto ja laadunhallinta 4/4</vt:lpstr>
      <vt:lpstr>Asfalttinormit 2023 vs. standardi</vt:lpstr>
      <vt:lpstr>Tero Virtanen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Tietoa Ruduksesta</dc:title>
  <dc:creator>Jari Hilden</dc:creator>
  <cp:lastModifiedBy>Virtanen, Tero</cp:lastModifiedBy>
  <cp:revision>39</cp:revision>
  <dcterms:created xsi:type="dcterms:W3CDTF">2018-10-26T07:45:46Z</dcterms:created>
  <dcterms:modified xsi:type="dcterms:W3CDTF">2023-03-13T09:03:15Z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0x010100E3A41EC3F89FA84B8A8B64CFA174243D</vt:lpwstr>
  </property>
</Properties>
</file>