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5" r:id="rId2"/>
    <p:sldId id="442" r:id="rId3"/>
    <p:sldId id="418" r:id="rId4"/>
    <p:sldId id="444" r:id="rId5"/>
    <p:sldId id="420" r:id="rId6"/>
    <p:sldId id="427" r:id="rId7"/>
    <p:sldId id="446" r:id="rId8"/>
    <p:sldId id="424" r:id="rId9"/>
    <p:sldId id="411" r:id="rId10"/>
    <p:sldId id="443" r:id="rId11"/>
    <p:sldId id="416" r:id="rId12"/>
    <p:sldId id="438" r:id="rId13"/>
    <p:sldId id="439" r:id="rId14"/>
    <p:sldId id="417" r:id="rId15"/>
    <p:sldId id="428" r:id="rId16"/>
    <p:sldId id="447" r:id="rId17"/>
    <p:sldId id="434" r:id="rId18"/>
    <p:sldId id="445" r:id="rId19"/>
    <p:sldId id="432" r:id="rId20"/>
    <p:sldId id="430" r:id="rId21"/>
    <p:sldId id="431" r:id="rId22"/>
    <p:sldId id="440" r:id="rId23"/>
    <p:sldId id="357" r:id="rId24"/>
  </p:sldIdLst>
  <p:sldSz cx="9144000" cy="5143500" type="screen16x9"/>
  <p:notesSz cx="6858000" cy="9144000"/>
  <p:custDataLst>
    <p:tags r:id="rId27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" userDrawn="1">
          <p15:clr>
            <a:srgbClr val="A4A3A4"/>
          </p15:clr>
        </p15:guide>
        <p15:guide id="3" orient="horz" pos="701" userDrawn="1">
          <p15:clr>
            <a:srgbClr val="A4A3A4"/>
          </p15:clr>
        </p15:guide>
        <p15:guide id="4" orient="horz" pos="2859" userDrawn="1">
          <p15:clr>
            <a:srgbClr val="A4A3A4"/>
          </p15:clr>
        </p15:guide>
        <p15:guide id="5" pos="5490" userDrawn="1">
          <p15:clr>
            <a:srgbClr val="A4A3A4"/>
          </p15:clr>
        </p15:guide>
        <p15:guide id="7" pos="272" userDrawn="1">
          <p15:clr>
            <a:srgbClr val="A4A3A4"/>
          </p15:clr>
        </p15:guide>
        <p15:guide id="8" orient="horz" pos="24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s Ostlin" initials="HAON" lastIdx="15" clrIdx="0"/>
  <p:cmAuthor id="1" name="Simon Copley" initials="" lastIdx="6" clrIdx="1"/>
  <p:cmAuthor id="2" name="Nils-Ola Nilsson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1C"/>
    <a:srgbClr val="FBD11D"/>
    <a:srgbClr val="FF0909"/>
    <a:srgbClr val="D8E2EE"/>
    <a:srgbClr val="0054A3"/>
    <a:srgbClr val="919191"/>
    <a:srgbClr val="9F3259"/>
    <a:srgbClr val="69AAA4"/>
    <a:srgbClr val="3C3C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98D57-FE45-496F-9593-1323644BFE91}" v="1" dt="2023-03-15T06:46:57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170" autoAdjust="0"/>
  </p:normalViewPr>
  <p:slideViewPr>
    <p:cSldViewPr snapToGrid="0" showGuides="1">
      <p:cViewPr varScale="1">
        <p:scale>
          <a:sx n="75" d="100"/>
          <a:sy n="75" d="100"/>
        </p:scale>
        <p:origin x="1004" y="36"/>
      </p:cViewPr>
      <p:guideLst>
        <p:guide orient="horz" pos="256"/>
        <p:guide orient="horz" pos="701"/>
        <p:guide orient="horz" pos="2859"/>
        <p:guide pos="5490"/>
        <p:guide pos="272"/>
        <p:guide orient="horz" pos="2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3" d="100"/>
          <a:sy n="153" d="100"/>
        </p:scale>
        <p:origin x="48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Remes" userId="c24eac19-ec64-40de-9d05-2e302c134ec3" providerId="ADAL" clId="{2C098D57-FE45-496F-9593-1323644BFE91}"/>
    <pc:docChg chg="modSld">
      <pc:chgData name="Helena Remes" userId="c24eac19-ec64-40de-9d05-2e302c134ec3" providerId="ADAL" clId="{2C098D57-FE45-496F-9593-1323644BFE91}" dt="2023-03-15T06:47:37.107" v="20" actId="1076"/>
      <pc:docMkLst>
        <pc:docMk/>
      </pc:docMkLst>
      <pc:sldChg chg="addSp modSp mod">
        <pc:chgData name="Helena Remes" userId="c24eac19-ec64-40de-9d05-2e302c134ec3" providerId="ADAL" clId="{2C098D57-FE45-496F-9593-1323644BFE91}" dt="2023-03-15T06:47:37.107" v="20" actId="1076"/>
        <pc:sldMkLst>
          <pc:docMk/>
          <pc:sldMk cId="401021888" sldId="357"/>
        </pc:sldMkLst>
        <pc:spChg chg="add mod">
          <ac:chgData name="Helena Remes" userId="c24eac19-ec64-40de-9d05-2e302c134ec3" providerId="ADAL" clId="{2C098D57-FE45-496F-9593-1323644BFE91}" dt="2023-03-15T06:47:37.107" v="20" actId="1076"/>
          <ac:spMkLst>
            <pc:docMk/>
            <pc:sldMk cId="401021888" sldId="357"/>
            <ac:spMk id="2" creationId="{C05A6EA7-0E91-D822-4FD2-0F1CD038EF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058E8-5BE9-41F0-94A2-F983ECFEF88D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8A132EA-86E9-407C-8DE3-772AE5A2DC8B}">
      <dgm:prSet/>
      <dgm:spPr/>
      <dgm:t>
        <a:bodyPr/>
        <a:lstStyle/>
        <a:p>
          <a:r>
            <a:rPr lang="en-GB"/>
            <a:t>Asfalttipäällysteiden sideaineet ovat CE-merkittyjä rakennustuotteita</a:t>
          </a:r>
          <a:endParaRPr lang="en-US"/>
        </a:p>
      </dgm:t>
    </dgm:pt>
    <dgm:pt modelId="{9A65BC8E-280D-429F-9CFE-4C274264E349}" type="parTrans" cxnId="{D47164BC-BF23-4DB2-9FB6-9485DF710E45}">
      <dgm:prSet/>
      <dgm:spPr/>
      <dgm:t>
        <a:bodyPr/>
        <a:lstStyle/>
        <a:p>
          <a:endParaRPr lang="en-US"/>
        </a:p>
      </dgm:t>
    </dgm:pt>
    <dgm:pt modelId="{F10C9B64-2FC4-4ADF-9C5E-448A9C836CFA}" type="sibTrans" cxnId="{D47164BC-BF23-4DB2-9FB6-9485DF710E45}">
      <dgm:prSet/>
      <dgm:spPr/>
      <dgm:t>
        <a:bodyPr/>
        <a:lstStyle/>
        <a:p>
          <a:endParaRPr lang="en-US"/>
        </a:p>
      </dgm:t>
    </dgm:pt>
    <dgm:pt modelId="{AFAD0779-23F6-4A6D-9768-C1245D326FC5}">
      <dgm:prSet/>
      <dgm:spPr/>
      <dgm:t>
        <a:bodyPr/>
        <a:lstStyle/>
        <a:p>
          <a:r>
            <a:rPr lang="en-GB"/>
            <a:t>AVCP-luokka 2+ (ilmoitetun laitoksen tarkastustoiminta)</a:t>
          </a:r>
          <a:endParaRPr lang="en-US"/>
        </a:p>
      </dgm:t>
    </dgm:pt>
    <dgm:pt modelId="{F67752C2-2BDE-497F-B0D3-07A3B48886F7}" type="parTrans" cxnId="{B7034DEC-ADE0-4707-B28E-54E8EA85A07A}">
      <dgm:prSet/>
      <dgm:spPr/>
      <dgm:t>
        <a:bodyPr/>
        <a:lstStyle/>
        <a:p>
          <a:endParaRPr lang="en-US"/>
        </a:p>
      </dgm:t>
    </dgm:pt>
    <dgm:pt modelId="{0240053E-6E6C-4C5A-B9C7-4C7F21BF13AD}" type="sibTrans" cxnId="{B7034DEC-ADE0-4707-B28E-54E8EA85A07A}">
      <dgm:prSet/>
      <dgm:spPr/>
      <dgm:t>
        <a:bodyPr/>
        <a:lstStyle/>
        <a:p>
          <a:endParaRPr lang="en-US"/>
        </a:p>
      </dgm:t>
    </dgm:pt>
    <dgm:pt modelId="{8AE638E3-39F1-4857-BDC9-D604866FC78E}">
      <dgm:prSet/>
      <dgm:spPr/>
      <dgm:t>
        <a:bodyPr/>
        <a:lstStyle/>
        <a:p>
          <a:r>
            <a:rPr lang="en-GB"/>
            <a:t>Laatuvaatimukset pohjautuvat eurooppalaisiin yhdenmukaistettuihin tuotestandardeihin</a:t>
          </a:r>
          <a:endParaRPr lang="en-US"/>
        </a:p>
      </dgm:t>
    </dgm:pt>
    <dgm:pt modelId="{F966F067-1B2C-487E-B74C-783662C49900}" type="parTrans" cxnId="{C9B30AC5-1C19-45DD-BCF2-5880CBC53828}">
      <dgm:prSet/>
      <dgm:spPr/>
      <dgm:t>
        <a:bodyPr/>
        <a:lstStyle/>
        <a:p>
          <a:endParaRPr lang="en-US"/>
        </a:p>
      </dgm:t>
    </dgm:pt>
    <dgm:pt modelId="{A6298FBB-D006-41E7-977C-AC579AA823E5}" type="sibTrans" cxnId="{C9B30AC5-1C19-45DD-BCF2-5880CBC53828}">
      <dgm:prSet/>
      <dgm:spPr/>
      <dgm:t>
        <a:bodyPr/>
        <a:lstStyle/>
        <a:p>
          <a:endParaRPr lang="en-US"/>
        </a:p>
      </dgm:t>
    </dgm:pt>
    <dgm:pt modelId="{7DDF6F20-9705-43C5-9C42-AC521554CB11}">
      <dgm:prSet/>
      <dgm:spPr/>
      <dgm:t>
        <a:bodyPr/>
        <a:lstStyle/>
        <a:p>
          <a:r>
            <a:rPr lang="en-GB"/>
            <a:t>SFS-EN 12591:2009 Tiebitumit</a:t>
          </a:r>
          <a:endParaRPr lang="en-US"/>
        </a:p>
      </dgm:t>
    </dgm:pt>
    <dgm:pt modelId="{F909815E-D54B-44E2-A747-EEFE8DB62360}" type="parTrans" cxnId="{167753BA-8880-4B99-BAD0-3767E9EFE6A0}">
      <dgm:prSet/>
      <dgm:spPr/>
      <dgm:t>
        <a:bodyPr/>
        <a:lstStyle/>
        <a:p>
          <a:endParaRPr lang="en-US"/>
        </a:p>
      </dgm:t>
    </dgm:pt>
    <dgm:pt modelId="{274138DA-41D8-4B9E-93C2-07EBCA9D3984}" type="sibTrans" cxnId="{167753BA-8880-4B99-BAD0-3767E9EFE6A0}">
      <dgm:prSet/>
      <dgm:spPr/>
      <dgm:t>
        <a:bodyPr/>
        <a:lstStyle/>
        <a:p>
          <a:endParaRPr lang="en-US"/>
        </a:p>
      </dgm:t>
    </dgm:pt>
    <dgm:pt modelId="{C23E0443-142A-4EB1-89F1-7542385CCD27}">
      <dgm:prSet/>
      <dgm:spPr/>
      <dgm:t>
        <a:bodyPr/>
        <a:lstStyle/>
        <a:p>
          <a:r>
            <a:rPr lang="en-GB"/>
            <a:t>SFS-EN 13808:2013 Kationiset bitumiemulsiot</a:t>
          </a:r>
          <a:endParaRPr lang="en-US"/>
        </a:p>
      </dgm:t>
    </dgm:pt>
    <dgm:pt modelId="{91380A9F-A76D-4E26-9DEA-6119057FC56A}" type="parTrans" cxnId="{3C29E6C7-C2F4-4FF3-AC80-2C044150AB5D}">
      <dgm:prSet/>
      <dgm:spPr/>
      <dgm:t>
        <a:bodyPr/>
        <a:lstStyle/>
        <a:p>
          <a:endParaRPr lang="en-US"/>
        </a:p>
      </dgm:t>
    </dgm:pt>
    <dgm:pt modelId="{4922728F-8C63-4B8B-9952-62CF0E38E9E2}" type="sibTrans" cxnId="{3C29E6C7-C2F4-4FF3-AC80-2C044150AB5D}">
      <dgm:prSet/>
      <dgm:spPr/>
      <dgm:t>
        <a:bodyPr/>
        <a:lstStyle/>
        <a:p>
          <a:endParaRPr lang="en-US"/>
        </a:p>
      </dgm:t>
    </dgm:pt>
    <dgm:pt modelId="{478DDAE7-3EC8-4793-ADEC-B4B231F849C6}">
      <dgm:prSet/>
      <dgm:spPr/>
      <dgm:t>
        <a:bodyPr/>
        <a:lstStyle/>
        <a:p>
          <a:r>
            <a:rPr lang="en-GB"/>
            <a:t>SFS-EN 14023:2010 Polymeerimodifioidut bitumit</a:t>
          </a:r>
          <a:endParaRPr lang="en-US"/>
        </a:p>
      </dgm:t>
    </dgm:pt>
    <dgm:pt modelId="{60E853B2-38C3-4C42-96F8-D6E1A095D8A1}" type="parTrans" cxnId="{FDE86886-A510-438B-97F7-99E4D1D6EBF9}">
      <dgm:prSet/>
      <dgm:spPr/>
      <dgm:t>
        <a:bodyPr/>
        <a:lstStyle/>
        <a:p>
          <a:endParaRPr lang="en-US"/>
        </a:p>
      </dgm:t>
    </dgm:pt>
    <dgm:pt modelId="{BB8BA3AB-1712-4969-A5FE-3A66475D0B26}" type="sibTrans" cxnId="{FDE86886-A510-438B-97F7-99E4D1D6EBF9}">
      <dgm:prSet/>
      <dgm:spPr/>
      <dgm:t>
        <a:bodyPr/>
        <a:lstStyle/>
        <a:p>
          <a:endParaRPr lang="en-US"/>
        </a:p>
      </dgm:t>
    </dgm:pt>
    <dgm:pt modelId="{FBE78C50-666C-4092-AACF-6015709CE57E}">
      <dgm:prSet/>
      <dgm:spPr/>
      <dgm:t>
        <a:bodyPr/>
        <a:lstStyle/>
        <a:p>
          <a:r>
            <a:rPr lang="en-GB"/>
            <a:t>SFS-EN 15322:2013 Bitumiliuokset ja fluksatut bitumit</a:t>
          </a:r>
          <a:endParaRPr lang="en-US"/>
        </a:p>
      </dgm:t>
    </dgm:pt>
    <dgm:pt modelId="{67C1395A-46DA-47F8-A740-CDD341045E27}" type="parTrans" cxnId="{F9521C24-46A4-4A75-B804-FF66B4AB34D5}">
      <dgm:prSet/>
      <dgm:spPr/>
      <dgm:t>
        <a:bodyPr/>
        <a:lstStyle/>
        <a:p>
          <a:endParaRPr lang="en-US"/>
        </a:p>
      </dgm:t>
    </dgm:pt>
    <dgm:pt modelId="{FBAC0AC0-10A3-49FD-956A-F942C42E04ED}" type="sibTrans" cxnId="{F9521C24-46A4-4A75-B804-FF66B4AB34D5}">
      <dgm:prSet/>
      <dgm:spPr/>
      <dgm:t>
        <a:bodyPr/>
        <a:lstStyle/>
        <a:p>
          <a:endParaRPr lang="en-US"/>
        </a:p>
      </dgm:t>
    </dgm:pt>
    <dgm:pt modelId="{F989CF4A-9911-4FF9-8C6B-8DD60FB91F6C}" type="pres">
      <dgm:prSet presAssocID="{730058E8-5BE9-41F0-94A2-F983ECFEF88D}" presName="Name0" presStyleCnt="0">
        <dgm:presLayoutVars>
          <dgm:dir/>
          <dgm:animLvl val="lvl"/>
          <dgm:resizeHandles val="exact"/>
        </dgm:presLayoutVars>
      </dgm:prSet>
      <dgm:spPr/>
    </dgm:pt>
    <dgm:pt modelId="{2E614324-E500-42D5-BB60-9286AAEC6DD0}" type="pres">
      <dgm:prSet presAssocID="{8AE638E3-39F1-4857-BDC9-D604866FC78E}" presName="boxAndChildren" presStyleCnt="0"/>
      <dgm:spPr/>
    </dgm:pt>
    <dgm:pt modelId="{1AB0F7D9-CFE2-4494-ADE3-C10849664F70}" type="pres">
      <dgm:prSet presAssocID="{8AE638E3-39F1-4857-BDC9-D604866FC78E}" presName="parentTextBox" presStyleLbl="node1" presStyleIdx="0" presStyleCnt="2"/>
      <dgm:spPr/>
    </dgm:pt>
    <dgm:pt modelId="{BB9CEDB3-EE41-4E53-9F25-E554A44E6974}" type="pres">
      <dgm:prSet presAssocID="{8AE638E3-39F1-4857-BDC9-D604866FC78E}" presName="entireBox" presStyleLbl="node1" presStyleIdx="0" presStyleCnt="2"/>
      <dgm:spPr/>
    </dgm:pt>
    <dgm:pt modelId="{BA930848-20B2-4FC1-B01A-5A12E74F1890}" type="pres">
      <dgm:prSet presAssocID="{8AE638E3-39F1-4857-BDC9-D604866FC78E}" presName="descendantBox" presStyleCnt="0"/>
      <dgm:spPr/>
    </dgm:pt>
    <dgm:pt modelId="{8DF91AD9-4D31-480F-B3D8-ABAA75BA1017}" type="pres">
      <dgm:prSet presAssocID="{7DDF6F20-9705-43C5-9C42-AC521554CB11}" presName="childTextBox" presStyleLbl="fgAccFollowNode1" presStyleIdx="0" presStyleCnt="5">
        <dgm:presLayoutVars>
          <dgm:bulletEnabled val="1"/>
        </dgm:presLayoutVars>
      </dgm:prSet>
      <dgm:spPr/>
    </dgm:pt>
    <dgm:pt modelId="{AE65CB48-F540-430A-AB47-48147E94428D}" type="pres">
      <dgm:prSet presAssocID="{C23E0443-142A-4EB1-89F1-7542385CCD27}" presName="childTextBox" presStyleLbl="fgAccFollowNode1" presStyleIdx="1" presStyleCnt="5">
        <dgm:presLayoutVars>
          <dgm:bulletEnabled val="1"/>
        </dgm:presLayoutVars>
      </dgm:prSet>
      <dgm:spPr/>
    </dgm:pt>
    <dgm:pt modelId="{956E9099-041A-44F5-92A4-C75FFFC4F8D1}" type="pres">
      <dgm:prSet presAssocID="{478DDAE7-3EC8-4793-ADEC-B4B231F849C6}" presName="childTextBox" presStyleLbl="fgAccFollowNode1" presStyleIdx="2" presStyleCnt="5">
        <dgm:presLayoutVars>
          <dgm:bulletEnabled val="1"/>
        </dgm:presLayoutVars>
      </dgm:prSet>
      <dgm:spPr/>
    </dgm:pt>
    <dgm:pt modelId="{40443A8E-7D07-4627-A053-168A329F64A4}" type="pres">
      <dgm:prSet presAssocID="{FBE78C50-666C-4092-AACF-6015709CE57E}" presName="childTextBox" presStyleLbl="fgAccFollowNode1" presStyleIdx="3" presStyleCnt="5">
        <dgm:presLayoutVars>
          <dgm:bulletEnabled val="1"/>
        </dgm:presLayoutVars>
      </dgm:prSet>
      <dgm:spPr/>
    </dgm:pt>
    <dgm:pt modelId="{B462A0BA-10A9-4FC2-808C-65AE6CD533E2}" type="pres">
      <dgm:prSet presAssocID="{F10C9B64-2FC4-4ADF-9C5E-448A9C836CFA}" presName="sp" presStyleCnt="0"/>
      <dgm:spPr/>
    </dgm:pt>
    <dgm:pt modelId="{75F863AD-1852-4D76-96B5-C27B42C17C9E}" type="pres">
      <dgm:prSet presAssocID="{B8A132EA-86E9-407C-8DE3-772AE5A2DC8B}" presName="arrowAndChildren" presStyleCnt="0"/>
      <dgm:spPr/>
    </dgm:pt>
    <dgm:pt modelId="{9C077191-BE70-4F08-92E2-CF823540AB6A}" type="pres">
      <dgm:prSet presAssocID="{B8A132EA-86E9-407C-8DE3-772AE5A2DC8B}" presName="parentTextArrow" presStyleLbl="node1" presStyleIdx="0" presStyleCnt="2"/>
      <dgm:spPr/>
    </dgm:pt>
    <dgm:pt modelId="{96A99371-4B2B-4285-AE54-BB4FDF538323}" type="pres">
      <dgm:prSet presAssocID="{B8A132EA-86E9-407C-8DE3-772AE5A2DC8B}" presName="arrow" presStyleLbl="node1" presStyleIdx="1" presStyleCnt="2" custLinFactNeighborX="1" custLinFactNeighborY="-6456"/>
      <dgm:spPr/>
    </dgm:pt>
    <dgm:pt modelId="{013CACD9-CCEB-4382-B9FE-7F74141413CE}" type="pres">
      <dgm:prSet presAssocID="{B8A132EA-86E9-407C-8DE3-772AE5A2DC8B}" presName="descendantArrow" presStyleCnt="0"/>
      <dgm:spPr/>
    </dgm:pt>
    <dgm:pt modelId="{9B967404-D29A-48ED-A557-C30C704CDF1B}" type="pres">
      <dgm:prSet presAssocID="{AFAD0779-23F6-4A6D-9768-C1245D326FC5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F9521C24-46A4-4A75-B804-FF66B4AB34D5}" srcId="{8AE638E3-39F1-4857-BDC9-D604866FC78E}" destId="{FBE78C50-666C-4092-AACF-6015709CE57E}" srcOrd="3" destOrd="0" parTransId="{67C1395A-46DA-47F8-A740-CDD341045E27}" sibTransId="{FBAC0AC0-10A3-49FD-956A-F942C42E04ED}"/>
    <dgm:cxn modelId="{3D782D36-6201-4ABE-AFC5-37928BCA66D1}" type="presOf" srcId="{7DDF6F20-9705-43C5-9C42-AC521554CB11}" destId="{8DF91AD9-4D31-480F-B3D8-ABAA75BA1017}" srcOrd="0" destOrd="0" presId="urn:microsoft.com/office/officeart/2005/8/layout/process4"/>
    <dgm:cxn modelId="{800F0738-37C9-4AE2-943F-3EB5289C9E84}" type="presOf" srcId="{8AE638E3-39F1-4857-BDC9-D604866FC78E}" destId="{BB9CEDB3-EE41-4E53-9F25-E554A44E6974}" srcOrd="1" destOrd="0" presId="urn:microsoft.com/office/officeart/2005/8/layout/process4"/>
    <dgm:cxn modelId="{07A0883B-E90A-4817-8819-681E406127B8}" type="presOf" srcId="{B8A132EA-86E9-407C-8DE3-772AE5A2DC8B}" destId="{96A99371-4B2B-4285-AE54-BB4FDF538323}" srcOrd="1" destOrd="0" presId="urn:microsoft.com/office/officeart/2005/8/layout/process4"/>
    <dgm:cxn modelId="{4D3B3E3C-EB58-40F0-A414-4D4C2AC041A7}" type="presOf" srcId="{AFAD0779-23F6-4A6D-9768-C1245D326FC5}" destId="{9B967404-D29A-48ED-A557-C30C704CDF1B}" srcOrd="0" destOrd="0" presId="urn:microsoft.com/office/officeart/2005/8/layout/process4"/>
    <dgm:cxn modelId="{2EF9CA64-8C53-47FD-A783-21644018AE48}" type="presOf" srcId="{478DDAE7-3EC8-4793-ADEC-B4B231F849C6}" destId="{956E9099-041A-44F5-92A4-C75FFFC4F8D1}" srcOrd="0" destOrd="0" presId="urn:microsoft.com/office/officeart/2005/8/layout/process4"/>
    <dgm:cxn modelId="{FDE86886-A510-438B-97F7-99E4D1D6EBF9}" srcId="{8AE638E3-39F1-4857-BDC9-D604866FC78E}" destId="{478DDAE7-3EC8-4793-ADEC-B4B231F849C6}" srcOrd="2" destOrd="0" parTransId="{60E853B2-38C3-4C42-96F8-D6E1A095D8A1}" sibTransId="{BB8BA3AB-1712-4969-A5FE-3A66475D0B26}"/>
    <dgm:cxn modelId="{0DF0DC8D-A085-4F93-AFC7-D555C79ADF32}" type="presOf" srcId="{FBE78C50-666C-4092-AACF-6015709CE57E}" destId="{40443A8E-7D07-4627-A053-168A329F64A4}" srcOrd="0" destOrd="0" presId="urn:microsoft.com/office/officeart/2005/8/layout/process4"/>
    <dgm:cxn modelId="{7ADF2B91-F925-40B4-B6EC-5CAE6AE35DED}" type="presOf" srcId="{C23E0443-142A-4EB1-89F1-7542385CCD27}" destId="{AE65CB48-F540-430A-AB47-48147E94428D}" srcOrd="0" destOrd="0" presId="urn:microsoft.com/office/officeart/2005/8/layout/process4"/>
    <dgm:cxn modelId="{CED26D95-3238-489E-97D3-2F3EF4D8A675}" type="presOf" srcId="{730058E8-5BE9-41F0-94A2-F983ECFEF88D}" destId="{F989CF4A-9911-4FF9-8C6B-8DD60FB91F6C}" srcOrd="0" destOrd="0" presId="urn:microsoft.com/office/officeart/2005/8/layout/process4"/>
    <dgm:cxn modelId="{487E50BA-9B27-4F17-A56E-562D4FA5BA13}" type="presOf" srcId="{8AE638E3-39F1-4857-BDC9-D604866FC78E}" destId="{1AB0F7D9-CFE2-4494-ADE3-C10849664F70}" srcOrd="0" destOrd="0" presId="urn:microsoft.com/office/officeart/2005/8/layout/process4"/>
    <dgm:cxn modelId="{167753BA-8880-4B99-BAD0-3767E9EFE6A0}" srcId="{8AE638E3-39F1-4857-BDC9-D604866FC78E}" destId="{7DDF6F20-9705-43C5-9C42-AC521554CB11}" srcOrd="0" destOrd="0" parTransId="{F909815E-D54B-44E2-A747-EEFE8DB62360}" sibTransId="{274138DA-41D8-4B9E-93C2-07EBCA9D3984}"/>
    <dgm:cxn modelId="{D47164BC-BF23-4DB2-9FB6-9485DF710E45}" srcId="{730058E8-5BE9-41F0-94A2-F983ECFEF88D}" destId="{B8A132EA-86E9-407C-8DE3-772AE5A2DC8B}" srcOrd="0" destOrd="0" parTransId="{9A65BC8E-280D-429F-9CFE-4C274264E349}" sibTransId="{F10C9B64-2FC4-4ADF-9C5E-448A9C836CFA}"/>
    <dgm:cxn modelId="{E883FCC0-9E5A-446B-9BB3-403055AFB56C}" type="presOf" srcId="{B8A132EA-86E9-407C-8DE3-772AE5A2DC8B}" destId="{9C077191-BE70-4F08-92E2-CF823540AB6A}" srcOrd="0" destOrd="0" presId="urn:microsoft.com/office/officeart/2005/8/layout/process4"/>
    <dgm:cxn modelId="{C9B30AC5-1C19-45DD-BCF2-5880CBC53828}" srcId="{730058E8-5BE9-41F0-94A2-F983ECFEF88D}" destId="{8AE638E3-39F1-4857-BDC9-D604866FC78E}" srcOrd="1" destOrd="0" parTransId="{F966F067-1B2C-487E-B74C-783662C49900}" sibTransId="{A6298FBB-D006-41E7-977C-AC579AA823E5}"/>
    <dgm:cxn modelId="{3C29E6C7-C2F4-4FF3-AC80-2C044150AB5D}" srcId="{8AE638E3-39F1-4857-BDC9-D604866FC78E}" destId="{C23E0443-142A-4EB1-89F1-7542385CCD27}" srcOrd="1" destOrd="0" parTransId="{91380A9F-A76D-4E26-9DEA-6119057FC56A}" sibTransId="{4922728F-8C63-4B8B-9952-62CF0E38E9E2}"/>
    <dgm:cxn modelId="{B7034DEC-ADE0-4707-B28E-54E8EA85A07A}" srcId="{B8A132EA-86E9-407C-8DE3-772AE5A2DC8B}" destId="{AFAD0779-23F6-4A6D-9768-C1245D326FC5}" srcOrd="0" destOrd="0" parTransId="{F67752C2-2BDE-497F-B0D3-07A3B48886F7}" sibTransId="{0240053E-6E6C-4C5A-B9C7-4C7F21BF13AD}"/>
    <dgm:cxn modelId="{33FE5AE7-3A31-4D43-809A-1FD498A4B0C0}" type="presParOf" srcId="{F989CF4A-9911-4FF9-8C6B-8DD60FB91F6C}" destId="{2E614324-E500-42D5-BB60-9286AAEC6DD0}" srcOrd="0" destOrd="0" presId="urn:microsoft.com/office/officeart/2005/8/layout/process4"/>
    <dgm:cxn modelId="{46F48393-621C-488A-B1B5-E49A958DEC82}" type="presParOf" srcId="{2E614324-E500-42D5-BB60-9286AAEC6DD0}" destId="{1AB0F7D9-CFE2-4494-ADE3-C10849664F70}" srcOrd="0" destOrd="0" presId="urn:microsoft.com/office/officeart/2005/8/layout/process4"/>
    <dgm:cxn modelId="{1C5606E8-4E08-4443-9DDD-934CDEBD0000}" type="presParOf" srcId="{2E614324-E500-42D5-BB60-9286AAEC6DD0}" destId="{BB9CEDB3-EE41-4E53-9F25-E554A44E6974}" srcOrd="1" destOrd="0" presId="urn:microsoft.com/office/officeart/2005/8/layout/process4"/>
    <dgm:cxn modelId="{C80A823A-23A0-40C7-8242-86F5FAA8135A}" type="presParOf" srcId="{2E614324-E500-42D5-BB60-9286AAEC6DD0}" destId="{BA930848-20B2-4FC1-B01A-5A12E74F1890}" srcOrd="2" destOrd="0" presId="urn:microsoft.com/office/officeart/2005/8/layout/process4"/>
    <dgm:cxn modelId="{B13A0D40-7370-476D-803C-4788134FAD51}" type="presParOf" srcId="{BA930848-20B2-4FC1-B01A-5A12E74F1890}" destId="{8DF91AD9-4D31-480F-B3D8-ABAA75BA1017}" srcOrd="0" destOrd="0" presId="urn:microsoft.com/office/officeart/2005/8/layout/process4"/>
    <dgm:cxn modelId="{3D244002-F3F4-41B8-95E0-8544D82AE7FA}" type="presParOf" srcId="{BA930848-20B2-4FC1-B01A-5A12E74F1890}" destId="{AE65CB48-F540-430A-AB47-48147E94428D}" srcOrd="1" destOrd="0" presId="urn:microsoft.com/office/officeart/2005/8/layout/process4"/>
    <dgm:cxn modelId="{142AA6BA-2527-4CCA-8C53-C5420E4D41B2}" type="presParOf" srcId="{BA930848-20B2-4FC1-B01A-5A12E74F1890}" destId="{956E9099-041A-44F5-92A4-C75FFFC4F8D1}" srcOrd="2" destOrd="0" presId="urn:microsoft.com/office/officeart/2005/8/layout/process4"/>
    <dgm:cxn modelId="{42B3508B-60AA-49CF-8894-6C4DE7A4AA1B}" type="presParOf" srcId="{BA930848-20B2-4FC1-B01A-5A12E74F1890}" destId="{40443A8E-7D07-4627-A053-168A329F64A4}" srcOrd="3" destOrd="0" presId="urn:microsoft.com/office/officeart/2005/8/layout/process4"/>
    <dgm:cxn modelId="{ACB7F011-906C-43D1-B31F-AFA921C7F366}" type="presParOf" srcId="{F989CF4A-9911-4FF9-8C6B-8DD60FB91F6C}" destId="{B462A0BA-10A9-4FC2-808C-65AE6CD533E2}" srcOrd="1" destOrd="0" presId="urn:microsoft.com/office/officeart/2005/8/layout/process4"/>
    <dgm:cxn modelId="{9B7D084D-E906-4A28-84D3-5BCFAF53EEB6}" type="presParOf" srcId="{F989CF4A-9911-4FF9-8C6B-8DD60FB91F6C}" destId="{75F863AD-1852-4D76-96B5-C27B42C17C9E}" srcOrd="2" destOrd="0" presId="urn:microsoft.com/office/officeart/2005/8/layout/process4"/>
    <dgm:cxn modelId="{F5600BBE-BA96-4E6E-8F87-730A21F8D2F5}" type="presParOf" srcId="{75F863AD-1852-4D76-96B5-C27B42C17C9E}" destId="{9C077191-BE70-4F08-92E2-CF823540AB6A}" srcOrd="0" destOrd="0" presId="urn:microsoft.com/office/officeart/2005/8/layout/process4"/>
    <dgm:cxn modelId="{4AD236AC-C579-492F-A5BA-E80AA7C9B005}" type="presParOf" srcId="{75F863AD-1852-4D76-96B5-C27B42C17C9E}" destId="{96A99371-4B2B-4285-AE54-BB4FDF538323}" srcOrd="1" destOrd="0" presId="urn:microsoft.com/office/officeart/2005/8/layout/process4"/>
    <dgm:cxn modelId="{9AFC1542-5DD7-4C0A-9E2B-6EB3512E5ACB}" type="presParOf" srcId="{75F863AD-1852-4D76-96B5-C27B42C17C9E}" destId="{013CACD9-CCEB-4382-B9FE-7F74141413CE}" srcOrd="2" destOrd="0" presId="urn:microsoft.com/office/officeart/2005/8/layout/process4"/>
    <dgm:cxn modelId="{49CA279C-E2E0-4135-A3B1-ED475B90AF72}" type="presParOf" srcId="{013CACD9-CCEB-4382-B9FE-7F74141413CE}" destId="{9B967404-D29A-48ED-A557-C30C704CDF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CEDB3-EE41-4E53-9F25-E554A44E6974}">
      <dsp:nvSpPr>
        <dsp:cNvPr id="0" name=""/>
        <dsp:cNvSpPr/>
      </dsp:nvSpPr>
      <dsp:spPr>
        <a:xfrm>
          <a:off x="0" y="1856876"/>
          <a:ext cx="7281863" cy="12183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Laatuvaatimukset pohjautuvat eurooppalaisiin yhdenmukaistettuihin tuotestandardeihin</a:t>
          </a:r>
          <a:endParaRPr lang="en-US" sz="1600" kern="1200"/>
        </a:p>
      </dsp:txBody>
      <dsp:txXfrm>
        <a:off x="0" y="1856876"/>
        <a:ext cx="7281863" cy="657888"/>
      </dsp:txXfrm>
    </dsp:sp>
    <dsp:sp modelId="{8DF91AD9-4D31-480F-B3D8-ABAA75BA1017}">
      <dsp:nvSpPr>
        <dsp:cNvPr id="0" name=""/>
        <dsp:cNvSpPr/>
      </dsp:nvSpPr>
      <dsp:spPr>
        <a:xfrm>
          <a:off x="0" y="2490398"/>
          <a:ext cx="1820465" cy="5604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SFS-EN 12591:2009 Tiebitumit</a:t>
          </a:r>
          <a:endParaRPr lang="en-US" sz="1300" kern="1200"/>
        </a:p>
      </dsp:txBody>
      <dsp:txXfrm>
        <a:off x="0" y="2490398"/>
        <a:ext cx="1820465" cy="560423"/>
      </dsp:txXfrm>
    </dsp:sp>
    <dsp:sp modelId="{AE65CB48-F540-430A-AB47-48147E94428D}">
      <dsp:nvSpPr>
        <dsp:cNvPr id="0" name=""/>
        <dsp:cNvSpPr/>
      </dsp:nvSpPr>
      <dsp:spPr>
        <a:xfrm>
          <a:off x="1820465" y="2490398"/>
          <a:ext cx="1820465" cy="5604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SFS-EN 13808:2013 Kationiset bitumiemulsiot</a:t>
          </a:r>
          <a:endParaRPr lang="en-US" sz="1300" kern="1200"/>
        </a:p>
      </dsp:txBody>
      <dsp:txXfrm>
        <a:off x="1820465" y="2490398"/>
        <a:ext cx="1820465" cy="560423"/>
      </dsp:txXfrm>
    </dsp:sp>
    <dsp:sp modelId="{956E9099-041A-44F5-92A4-C75FFFC4F8D1}">
      <dsp:nvSpPr>
        <dsp:cNvPr id="0" name=""/>
        <dsp:cNvSpPr/>
      </dsp:nvSpPr>
      <dsp:spPr>
        <a:xfrm>
          <a:off x="3640931" y="2490398"/>
          <a:ext cx="1820465" cy="5604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SFS-EN 14023:2010 Polymeerimodifioidut bitumit</a:t>
          </a:r>
          <a:endParaRPr lang="en-US" sz="1300" kern="1200"/>
        </a:p>
      </dsp:txBody>
      <dsp:txXfrm>
        <a:off x="3640931" y="2490398"/>
        <a:ext cx="1820465" cy="560423"/>
      </dsp:txXfrm>
    </dsp:sp>
    <dsp:sp modelId="{40443A8E-7D07-4627-A053-168A329F64A4}">
      <dsp:nvSpPr>
        <dsp:cNvPr id="0" name=""/>
        <dsp:cNvSpPr/>
      </dsp:nvSpPr>
      <dsp:spPr>
        <a:xfrm>
          <a:off x="5461397" y="2490398"/>
          <a:ext cx="1820465" cy="5604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SFS-EN 15322:2013 Bitumiliuokset ja fluksatut bitumit</a:t>
          </a:r>
          <a:endParaRPr lang="en-US" sz="1300" kern="1200"/>
        </a:p>
      </dsp:txBody>
      <dsp:txXfrm>
        <a:off x="5461397" y="2490398"/>
        <a:ext cx="1820465" cy="560423"/>
      </dsp:txXfrm>
    </dsp:sp>
    <dsp:sp modelId="{96A99371-4B2B-4285-AE54-BB4FDF538323}">
      <dsp:nvSpPr>
        <dsp:cNvPr id="0" name=""/>
        <dsp:cNvSpPr/>
      </dsp:nvSpPr>
      <dsp:spPr>
        <a:xfrm rot="10800000">
          <a:off x="0" y="0"/>
          <a:ext cx="7281863" cy="1873763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Asfalttipäällysteiden sideaineet ovat CE-merkittyjä rakennustuotteita</a:t>
          </a:r>
          <a:endParaRPr lang="en-US" sz="1600" kern="1200"/>
        </a:p>
      </dsp:txBody>
      <dsp:txXfrm rot="-10800000">
        <a:off x="0" y="0"/>
        <a:ext cx="7281863" cy="657690"/>
      </dsp:txXfrm>
    </dsp:sp>
    <dsp:sp modelId="{9B967404-D29A-48ED-A557-C30C704CDF1B}">
      <dsp:nvSpPr>
        <dsp:cNvPr id="0" name=""/>
        <dsp:cNvSpPr/>
      </dsp:nvSpPr>
      <dsp:spPr>
        <a:xfrm>
          <a:off x="0" y="659078"/>
          <a:ext cx="7281863" cy="5602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AVCP-luokka 2+ (ilmoitetun laitoksen tarkastustoiminta)</a:t>
          </a:r>
          <a:endParaRPr lang="en-US" sz="1300" kern="1200"/>
        </a:p>
      </dsp:txBody>
      <dsp:txXfrm>
        <a:off x="0" y="659078"/>
        <a:ext cx="7281863" cy="560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6FF2E-F5F3-4113-BC72-B514C7540812}" type="datetimeFigureOut">
              <a:rPr lang="sv-SE" smtClean="0">
                <a:latin typeface="Arial" charset="0"/>
                <a:ea typeface="Arial" charset="0"/>
                <a:cs typeface="Arial" charset="0"/>
              </a:rPr>
              <a:pPr/>
              <a:t>2023-03-15</a:t>
            </a:fld>
            <a:endParaRPr lang="sv-SE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34646-D2ED-43DF-B392-23B4CD9D8986}" type="slidenum">
              <a:rPr lang="sv-SE" smtClean="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sv-SE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8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1D0ADF-5E56-46B7-89C9-8A8151BDBE29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3180E15-C677-4799-B5F2-5413DD650E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90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80E15-C677-4799-B5F2-5413DD650E4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5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Uusimmatkin standardit ovat jo 10v vanhoja, vaikka revisioväliksi on ajateltu 5v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80E15-C677-4799-B5F2-5413DD650E4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7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80E15-C677-4799-B5F2-5413DD650E4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ym typeface="Wingdings" panose="05000000000000000000" pitchFamily="2" charset="2"/>
              </a:rPr>
              <a:t>Onnistunut linjasekoittaminen mahdollistaa </a:t>
            </a:r>
            <a:r>
              <a:rPr lang="fi-FI" dirty="0" err="1">
                <a:sym typeface="Wingdings" panose="05000000000000000000" pitchFamily="2" charset="2"/>
              </a:rPr>
              <a:t>tunkeumaltaan</a:t>
            </a:r>
            <a:r>
              <a:rPr lang="fi-FI" dirty="0">
                <a:sym typeface="Wingdings" panose="05000000000000000000" pitchFamily="2" charset="2"/>
              </a:rPr>
              <a:t>/viskositeetiltaan tasalaatuisen tuotteen jakelun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80E15-C677-4799-B5F2-5413DD650E4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3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Kvartsi, kalimaasälpä ja kiilteet happamuutta lisääviä yleisiä mineraaleja</a:t>
            </a:r>
          </a:p>
          <a:p>
            <a:r>
              <a:rPr lang="fi-FI" dirty="0"/>
              <a:t>Kiilteillä on haitallinen vaikutus myös pinnan tasaisuuden vuoksi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80E15-C677-4799-B5F2-5413DD650E4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7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Cesare</a:t>
            </a:r>
            <a:r>
              <a:rPr lang="fi-FI" dirty="0"/>
              <a:t> </a:t>
            </a:r>
            <a:r>
              <a:rPr lang="fi-FI" dirty="0" err="1"/>
              <a:t>Oliviero</a:t>
            </a:r>
            <a:r>
              <a:rPr lang="fi-FI" dirty="0"/>
              <a:t> Rossi, </a:t>
            </a:r>
            <a:r>
              <a:rPr lang="fi-FI" dirty="0" err="1"/>
              <a:t>Bagdat</a:t>
            </a:r>
            <a:r>
              <a:rPr lang="fi-FI" dirty="0"/>
              <a:t> </a:t>
            </a:r>
            <a:r>
              <a:rPr lang="fi-FI" dirty="0" err="1"/>
              <a:t>Teltayev</a:t>
            </a:r>
            <a:r>
              <a:rPr lang="fi-FI" dirty="0"/>
              <a:t>, </a:t>
            </a:r>
            <a:r>
              <a:rPr lang="fi-FI" dirty="0" err="1"/>
              <a:t>Ruggero</a:t>
            </a:r>
            <a:r>
              <a:rPr lang="fi-FI" dirty="0"/>
              <a:t> </a:t>
            </a:r>
            <a:r>
              <a:rPr lang="fi-FI" dirty="0" err="1"/>
              <a:t>Angelico</a:t>
            </a:r>
            <a:r>
              <a:rPr lang="fi-FI" dirty="0"/>
              <a:t>. </a:t>
            </a:r>
            <a:r>
              <a:rPr lang="en-US" dirty="0"/>
              <a:t>Adhesion Promoters in Bituminous Road Materials: A Review, Applied Sciences 2017, 7, 524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80E15-C677-4799-B5F2-5413DD650E4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8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Hiilivety ketju, joka on yhteensopiva bitumin kanssa, ja polaarinen </a:t>
            </a:r>
            <a:r>
              <a:rPr lang="fi-FI" dirty="0" err="1"/>
              <a:t>silaaniryhmä</a:t>
            </a:r>
            <a:r>
              <a:rPr lang="fi-FI" dirty="0"/>
              <a:t>, joka on taipuvainen kiinnittymään kiviaineksen pintaan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80E15-C677-4799-B5F2-5413DD650E4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6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. 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Nynas_logo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221" y="4000312"/>
            <a:ext cx="1628775" cy="1143188"/>
          </a:xfrm>
          <a:prstGeom prst="rect">
            <a:avLst/>
          </a:prstGeom>
        </p:spPr>
      </p:pic>
      <p:sp>
        <p:nvSpPr>
          <p:cNvPr id="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52400" y="130159"/>
            <a:ext cx="8833596" cy="37159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3176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43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7"/>
          <p:cNvSpPr>
            <a:spLocks noGrp="1"/>
          </p:cNvSpPr>
          <p:nvPr>
            <p:ph sz="quarter" idx="16" hasCustomPrompt="1"/>
          </p:nvPr>
        </p:nvSpPr>
        <p:spPr>
          <a:xfrm>
            <a:off x="432000" y="1080000"/>
            <a:ext cx="5037361" cy="3456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798503" y="1073945"/>
            <a:ext cx="2914845" cy="3470034"/>
          </a:xfrm>
        </p:spPr>
        <p:txBody>
          <a:bodyPr anchor="ctr" anchorCtr="0"/>
          <a:lstStyle>
            <a:lvl1pPr algn="ctr">
              <a:buFont typeface="Arial" pitchFamily="34" charset="0"/>
              <a:buNone/>
              <a:defRPr/>
            </a:lvl1pPr>
          </a:lstStyle>
          <a:p>
            <a:r>
              <a:rPr lang="en-GB" noProof="0" dirty="0"/>
              <a:t> 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432001" y="405000"/>
            <a:ext cx="7281749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3BEFB8A-384F-489A-8A44-5EA42FDA5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0696BCC-22B6-4BAF-880B-049A30CFFD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F402E31B-8C26-458A-B883-42D2DA1CE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 w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EA7E622-462B-49A4-910E-ED2E65CA1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786" b="18980"/>
          <a:stretch/>
        </p:blipFill>
        <p:spPr>
          <a:xfrm>
            <a:off x="0" y="3030103"/>
            <a:ext cx="9144000" cy="2113397"/>
          </a:xfrm>
          <a:prstGeom prst="rect">
            <a:avLst/>
          </a:prstGeom>
        </p:spPr>
      </p:pic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3BEFB8A-384F-489A-8A44-5EA42FDA5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F402E31B-8C26-458A-B883-42D2DA1CE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432001" y="405000"/>
            <a:ext cx="7281749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0696BCC-22B6-4BAF-880B-049A30CFFD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GB" smtClean="0"/>
            </a:lvl1pPr>
          </a:lstStyle>
          <a:p>
            <a:pPr algn="l"/>
            <a:r>
              <a:rPr lang="en-GB"/>
              <a:t>15 March, 2023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D6BDE31C-AD54-476B-AD42-9C9FB8CC3D9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2001" y="1080000"/>
            <a:ext cx="7281749" cy="3076364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</p:spTree>
    <p:extLst>
      <p:ext uri="{BB962C8B-B14F-4D97-AF65-F5344CB8AC3E}">
        <p14:creationId xmlns:p14="http://schemas.microsoft.com/office/powerpoint/2010/main" val="28478627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 w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92C14040-5D52-4A3F-BD2A-51865250B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916" b="22007"/>
          <a:stretch/>
        </p:blipFill>
        <p:spPr>
          <a:xfrm>
            <a:off x="0" y="3665161"/>
            <a:ext cx="9144000" cy="1478339"/>
          </a:xfrm>
          <a:prstGeom prst="rect">
            <a:avLst/>
          </a:prstGeom>
        </p:spPr>
      </p:pic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3BEFB8A-384F-489A-8A44-5EA42FDA5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0696BCC-22B6-4BAF-880B-049A30CFFD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7E0A65E-2F4C-476D-9084-6DB0E5AC6E57}"/>
              </a:ext>
            </a:extLst>
          </p:cNvPr>
          <p:cNvSpPr/>
          <p:nvPr userDrawn="1"/>
        </p:nvSpPr>
        <p:spPr>
          <a:xfrm rot="20206785">
            <a:off x="6703143" y="715726"/>
            <a:ext cx="2440858" cy="1722553"/>
          </a:xfrm>
          <a:prstGeom prst="rect">
            <a:avLst/>
          </a:prstGeom>
          <a:gradFill flip="none" rotWithShape="1">
            <a:gsLst>
              <a:gs pos="51000">
                <a:srgbClr val="FFFFFF">
                  <a:alpha val="0"/>
                </a:srgbClr>
              </a:gs>
              <a:gs pos="40000">
                <a:srgbClr val="FFFFFF">
                  <a:alpha val="80000"/>
                </a:srgbClr>
              </a:gs>
              <a:gs pos="29000">
                <a:srgbClr val="FFFFFF">
                  <a:alpha val="90000"/>
                </a:srgbClr>
              </a:gs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 anchorCtr="0"/>
          <a:lstStyle/>
          <a:p>
            <a:pPr algn="ctr"/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6" hasCustomPrompt="1"/>
          </p:nvPr>
        </p:nvSpPr>
        <p:spPr>
          <a:xfrm>
            <a:off x="432001" y="1080000"/>
            <a:ext cx="7281749" cy="3076364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432001" y="405000"/>
            <a:ext cx="7281749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F402E31B-8C26-458A-B883-42D2DA1CE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39649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 w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CE44A3E0-3971-43CE-A1FE-1121BC624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07"/>
          <a:stretch/>
        </p:blipFill>
        <p:spPr>
          <a:xfrm>
            <a:off x="-1" y="3954843"/>
            <a:ext cx="9144001" cy="1188657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432001" y="405000"/>
            <a:ext cx="7281749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3BEFB8A-384F-489A-8A44-5EA42FDA5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0696BCC-22B6-4BAF-880B-049A30CFFD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F402E31B-8C26-458A-B883-42D2DA1CE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587E510D-0087-4710-A081-38816540B8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2001" y="1080000"/>
            <a:ext cx="7281749" cy="3076364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</p:spTree>
    <p:extLst>
      <p:ext uri="{BB962C8B-B14F-4D97-AF65-F5344CB8AC3E}">
        <p14:creationId xmlns:p14="http://schemas.microsoft.com/office/powerpoint/2010/main" val="37894599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 w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432001" y="405000"/>
            <a:ext cx="7281749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Header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3D777DBD-6C5A-46D5-91EB-00D71C6D1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b="22044"/>
          <a:stretch/>
        </p:blipFill>
        <p:spPr>
          <a:xfrm>
            <a:off x="0" y="4036126"/>
            <a:ext cx="9144000" cy="1107374"/>
          </a:xfrm>
          <a:prstGeom prst="rect">
            <a:avLst/>
          </a:prstGeom>
        </p:spPr>
      </p:pic>
      <p:sp>
        <p:nvSpPr>
          <p:cNvPr id="16" name="Platshållare för bildnummer 5">
            <a:extLst>
              <a:ext uri="{FF2B5EF4-FFF2-40B4-BE49-F238E27FC236}">
                <a16:creationId xmlns:a16="http://schemas.microsoft.com/office/drawing/2014/main" id="{18656B69-5384-4268-91E7-B8C673F52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D5A26C6-08CF-4099-B9D4-029830B6E4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8" name="Platshållare för sidfot 4">
            <a:extLst>
              <a:ext uri="{FF2B5EF4-FFF2-40B4-BE49-F238E27FC236}">
                <a16:creationId xmlns:a16="http://schemas.microsoft.com/office/drawing/2014/main" id="{646B1EA1-EDC7-4E06-8647-018A3B53C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704C47D3-E7CC-4D14-9015-BAF8ADBC773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2001" y="1080000"/>
            <a:ext cx="7281749" cy="3076364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</p:spTree>
    <p:extLst>
      <p:ext uri="{BB962C8B-B14F-4D97-AF65-F5344CB8AC3E}">
        <p14:creationId xmlns:p14="http://schemas.microsoft.com/office/powerpoint/2010/main" val="53625776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d slide w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19F03ED-EE49-42F0-9094-E843F9233CE6">
            <a:extLst>
              <a:ext uri="{FF2B5EF4-FFF2-40B4-BE49-F238E27FC236}">
                <a16:creationId xmlns:a16="http://schemas.microsoft.com/office/drawing/2014/main" id="{32C22B23-8BDA-4461-AA8E-0901299C402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-7228" r="113" b="-1"/>
          <a:stretch/>
        </p:blipFill>
        <p:spPr bwMode="auto">
          <a:xfrm>
            <a:off x="0" y="4482186"/>
            <a:ext cx="9144000" cy="67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432001" y="405000"/>
            <a:ext cx="7281749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16" name="Platshållare för bildnummer 5">
            <a:extLst>
              <a:ext uri="{FF2B5EF4-FFF2-40B4-BE49-F238E27FC236}">
                <a16:creationId xmlns:a16="http://schemas.microsoft.com/office/drawing/2014/main" id="{18656B69-5384-4268-91E7-B8C673F52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D5A26C6-08CF-4099-B9D4-029830B6E4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8" name="Platshållare för sidfot 4">
            <a:extLst>
              <a:ext uri="{FF2B5EF4-FFF2-40B4-BE49-F238E27FC236}">
                <a16:creationId xmlns:a16="http://schemas.microsoft.com/office/drawing/2014/main" id="{646B1EA1-EDC7-4E06-8647-018A3B53C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704C47D3-E7CC-4D14-9015-BAF8ADBC773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2001" y="1080000"/>
            <a:ext cx="7281749" cy="331289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</p:spTree>
    <p:extLst>
      <p:ext uri="{BB962C8B-B14F-4D97-AF65-F5344CB8AC3E}">
        <p14:creationId xmlns:p14="http://schemas.microsoft.com/office/powerpoint/2010/main" val="168394355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 w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8BFBA84-DC38-4599-9181-00F4216DE080">
            <a:extLst>
              <a:ext uri="{FF2B5EF4-FFF2-40B4-BE49-F238E27FC236}">
                <a16:creationId xmlns:a16="http://schemas.microsoft.com/office/drawing/2014/main" id="{AFA25888-6210-4DF1-8675-A3DDEC8E861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"/>
          <a:stretch/>
        </p:blipFill>
        <p:spPr bwMode="auto">
          <a:xfrm>
            <a:off x="1" y="4515266"/>
            <a:ext cx="9143999" cy="62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432001" y="405000"/>
            <a:ext cx="7281749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16" name="Platshållare för bildnummer 5">
            <a:extLst>
              <a:ext uri="{FF2B5EF4-FFF2-40B4-BE49-F238E27FC236}">
                <a16:creationId xmlns:a16="http://schemas.microsoft.com/office/drawing/2014/main" id="{18656B69-5384-4268-91E7-B8C673F52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D5A26C6-08CF-4099-B9D4-029830B6E4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8" name="Platshållare för sidfot 4">
            <a:extLst>
              <a:ext uri="{FF2B5EF4-FFF2-40B4-BE49-F238E27FC236}">
                <a16:creationId xmlns:a16="http://schemas.microsoft.com/office/drawing/2014/main" id="{646B1EA1-EDC7-4E06-8647-018A3B53C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704C47D3-E7CC-4D14-9015-BAF8ADBC773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2001" y="1080000"/>
            <a:ext cx="7281749" cy="331289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</p:spTree>
    <p:extLst>
      <p:ext uri="{BB962C8B-B14F-4D97-AF65-F5344CB8AC3E}">
        <p14:creationId xmlns:p14="http://schemas.microsoft.com/office/powerpoint/2010/main" val="15430131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ackground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oad_Visual-Identity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0695" y="2937510"/>
            <a:ext cx="3173306" cy="220599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32001" y="1080000"/>
            <a:ext cx="7281749" cy="3456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99E919F-241D-4AA9-9376-BDEC83B45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72E7C80-8255-44E5-85FE-693CAA7B35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12C12D9-8615-45EE-B5E1-9CF02A19A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ackground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96BBF58-6E43-47F9-848E-ADF81F7907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9151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96BBF58-6E43-47F9-848E-ADF81F790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1"/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70"/>
          <a:stretch/>
        </p:blipFill>
        <p:spPr>
          <a:xfrm>
            <a:off x="7810756" y="1190171"/>
            <a:ext cx="1333244" cy="395333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32001" y="1080000"/>
            <a:ext cx="7281749" cy="3456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283050CA-ABE3-4FB7-8ACF-EDC404CB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4380BB5-C677-4AC7-A1BF-D3506F3D0B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91E71F3E-070A-4212-8E3A-C34ADF559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ackground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27" t="-8918"/>
          <a:stretch/>
        </p:blipFill>
        <p:spPr>
          <a:xfrm>
            <a:off x="6925832" y="2457450"/>
            <a:ext cx="2218168" cy="268605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19589F1-11FF-4336-9D43-8F07E00DF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A22ED63-D6DB-4BC7-BACF-22FB2912BE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CEFCD728-A359-4C20-B2A6-4632D79E4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D11F7577-7EA7-4A90-A735-20EFC687BCE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2001" y="1080000"/>
            <a:ext cx="7281749" cy="3456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. 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8CA7F2F-EB06-416E-A0A0-5FF3DD6F672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792" y="34536"/>
            <a:ext cx="8392416" cy="3802150"/>
          </a:xfrm>
          <a:prstGeom prst="rect">
            <a:avLst/>
          </a:prstGeom>
        </p:spPr>
      </p:pic>
      <p:pic>
        <p:nvPicPr>
          <p:cNvPr id="5" name="Bildobjekt 4" descr="Nynas_logo.png">
            <a:extLst>
              <a:ext uri="{FF2B5EF4-FFF2-40B4-BE49-F238E27FC236}">
                <a16:creationId xmlns:a16="http://schemas.microsoft.com/office/drawing/2014/main" id="{B931078F-F55A-4B6C-A2E2-F3D62059AACF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221" y="4000312"/>
            <a:ext cx="1628775" cy="11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40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4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ackground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oofing felt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4292420"/>
            <a:ext cx="3886200" cy="85108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32000" y="1080000"/>
            <a:ext cx="8280000" cy="321242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7D683BA-953A-4D55-B413-6561644F6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4268DCD-431D-4ACA-AB17-19A3CEEA6D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422C0897-DA2D-4C02-BD56-B878100C5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ackground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44101"/>
            <a:ext cx="9144000" cy="6993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32000" y="1080000"/>
            <a:ext cx="8280000" cy="328758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2AF82A68-1932-4794-80CC-36F6FC5EE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4084060-DD4A-444E-882E-78B28298A5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B5A4AD81-0F3F-4553-9D03-81F262FCA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Nynas_logo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634" y="3565006"/>
            <a:ext cx="2320538" cy="16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6976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066800"/>
            <a:ext cx="9144000" cy="40767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itchFamily="34" charset="0"/>
              <a:buNone/>
              <a:defRPr>
                <a:solidFill>
                  <a:srgbClr val="3C3C3C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>
          <a:xfrm>
            <a:off x="224214" y="4830367"/>
            <a:ext cx="434242" cy="236612"/>
          </a:xfrm>
          <a:prstGeom prst="rect">
            <a:avLst/>
          </a:prstGeom>
        </p:spPr>
        <p:txBody>
          <a:bodyPr/>
          <a:lstStyle/>
          <a:p>
            <a:fld id="{1A49F53B-68F7-402D-8883-CC8AD69B34F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547336"/>
            <a:ext cx="9144000" cy="1462088"/>
          </a:xfrm>
        </p:spPr>
        <p:txBody>
          <a:bodyPr/>
          <a:lstStyle>
            <a:lvl1pPr marL="0" indent="0" algn="ctr">
              <a:buFont typeface="Arial"/>
              <a:buNone/>
              <a:defRPr>
                <a:solidFill>
                  <a:srgbClr val="3C3C3C"/>
                </a:solidFill>
              </a:defRPr>
            </a:lvl1pPr>
            <a:lvl2pPr marL="201216" indent="0" algn="ctr">
              <a:buNone/>
              <a:defRPr/>
            </a:lvl2pPr>
            <a:lvl3pPr marL="403622" indent="0" algn="ctr">
              <a:buNone/>
              <a:defRPr/>
            </a:lvl3pPr>
            <a:lvl4pPr marL="604838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/>
            <a:r>
              <a:rPr lang="en-GB" noProof="0" dirty="0" err="1"/>
              <a:t>Subheader</a:t>
            </a:r>
            <a:endParaRPr lang="en-GB" noProof="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DE2AAC1-2F52-4087-B1B2-408848A9C2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772C0321-5BC7-4AB8-8DDA-026724A2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87557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. 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&#10;&#10;Beskrivning genererad med hög exakthet">
            <a:extLst>
              <a:ext uri="{FF2B5EF4-FFF2-40B4-BE49-F238E27FC236}">
                <a16:creationId xmlns:a16="http://schemas.microsoft.com/office/drawing/2014/main" id="{6EBD1BB5-378C-4CEA-9B1E-90039A6719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59" y="426174"/>
            <a:ext cx="6750695" cy="3786368"/>
          </a:xfrm>
          <a:prstGeom prst="rect">
            <a:avLst/>
          </a:prstGeom>
        </p:spPr>
      </p:pic>
      <p:pic>
        <p:nvPicPr>
          <p:cNvPr id="4" name="Bildobjekt 3" descr="Nynas_logo.png">
            <a:extLst>
              <a:ext uri="{FF2B5EF4-FFF2-40B4-BE49-F238E27FC236}">
                <a16:creationId xmlns:a16="http://schemas.microsoft.com/office/drawing/2014/main" id="{09FE6C9E-4A60-408B-B984-C23D2DD4BCD9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221" y="4000312"/>
            <a:ext cx="1628775" cy="11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031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32000" y="1080000"/>
            <a:ext cx="8280000" cy="3456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00959B50-E1A7-4575-90FA-A519C38A0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28382E0-A348-4EB0-8AD5-E73D40B272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C57D7E86-5E47-4B65-99EF-3234CC970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 userDrawn="1"/>
        </p:nvGrpSpPr>
        <p:grpSpPr>
          <a:xfrm>
            <a:off x="1601211" y="1620619"/>
            <a:ext cx="4868170" cy="1310775"/>
            <a:chOff x="1601210" y="2160825"/>
            <a:chExt cx="4868170" cy="1747700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45280" y="2160825"/>
              <a:ext cx="2324100" cy="1747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01210" y="2160825"/>
              <a:ext cx="4395730" cy="1747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1862973" y="1857590"/>
            <a:ext cx="4362568" cy="77676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9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 dirty="0"/>
              <a:t>Chapter header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FAF7C34A-1A33-4BA3-ACC7-A6501C687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194AA68-D833-4E04-AACB-B3B6580F27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A8F537AE-279C-467B-9091-5551FF642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ackgroun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DROP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92883" y="603584"/>
            <a:ext cx="647032" cy="8432801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432001" y="405000"/>
            <a:ext cx="7281749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9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32000" y="1080000"/>
            <a:ext cx="8280000" cy="3456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417D230-D524-4F91-AA2B-DE76931FF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69E0E1A-11FB-48AC-9616-AE7AEB72CC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9B48561A-282D-4FBA-857C-0E5D50600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20147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ackgroun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939" y="678180"/>
            <a:ext cx="881062" cy="4465321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432001" y="405000"/>
            <a:ext cx="7281749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Header</a:t>
            </a:r>
          </a:p>
        </p:txBody>
      </p:sp>
      <p:sp>
        <p:nvSpPr>
          <p:cNvPr id="9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32000" y="1080000"/>
            <a:ext cx="8280000" cy="3456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8DEDAC62-2AA4-46E2-B6BA-BFEB7FABB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B752612-2AFB-4F65-A664-2379B368B1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6C64555F-76D5-496F-B155-DC7B60CA1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37698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ackground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DROP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4221590"/>
            <a:ext cx="9144000" cy="921910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432001" y="405000"/>
            <a:ext cx="7281749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9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32000" y="1080000"/>
            <a:ext cx="8280000" cy="3456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6107AFA-3EF5-4990-A376-6E24FD166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E758926-DEF7-4775-A398-3427ACE84E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133FE36E-088B-4668-B223-445062655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66195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ackground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DROPP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41"/>
          <a:stretch/>
        </p:blipFill>
        <p:spPr>
          <a:xfrm rot="16200000" flipH="1">
            <a:off x="3061970" y="1258571"/>
            <a:ext cx="822961" cy="6946900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432001" y="405000"/>
            <a:ext cx="7281749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Header</a:t>
            </a:r>
          </a:p>
        </p:txBody>
      </p:sp>
      <p:sp>
        <p:nvSpPr>
          <p:cNvPr id="9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32000" y="1080000"/>
            <a:ext cx="8280000" cy="3456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baseline="0" smtClean="0">
                <a:solidFill>
                  <a:srgbClr val="3C3C3C"/>
                </a:solidFill>
              </a:defRPr>
            </a:lvl2pPr>
            <a:lvl3pPr>
              <a:buClr>
                <a:srgbClr val="FFD500"/>
              </a:buClr>
              <a:defRPr>
                <a:solidFill>
                  <a:srgbClr val="3C3C3C"/>
                </a:solidFill>
              </a:defRPr>
            </a:lvl3pPr>
            <a:lvl4pPr>
              <a:buClr>
                <a:srgbClr val="FFD500"/>
              </a:buClr>
              <a:defRPr>
                <a:solidFill>
                  <a:srgbClr val="3C3C3C"/>
                </a:solidFill>
              </a:defRPr>
            </a:lvl4pPr>
            <a:lvl5pPr>
              <a:buClr>
                <a:srgbClr val="FFD500"/>
              </a:buCl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GB" noProof="0" dirty="0"/>
              <a:t>Bullet point</a:t>
            </a:r>
          </a:p>
          <a:p>
            <a:pPr lvl="1"/>
            <a:r>
              <a:rPr lang="en-GB" noProof="0" dirty="0"/>
              <a:t>Bullet point subcategory</a:t>
            </a:r>
          </a:p>
          <a:p>
            <a:pPr lvl="2"/>
            <a:r>
              <a:rPr lang="en-GB" noProof="0" dirty="0"/>
              <a:t>Bullet point subcategory</a:t>
            </a:r>
          </a:p>
          <a:p>
            <a:pPr lvl="3"/>
            <a:r>
              <a:rPr lang="en-GB" noProof="0" dirty="0"/>
              <a:t>Bullet point subcategory</a:t>
            </a:r>
          </a:p>
          <a:p>
            <a:pPr lvl="4"/>
            <a:r>
              <a:rPr lang="en-GB" noProof="0" dirty="0"/>
              <a:t>Bullet point subcategory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88988774-0644-41CC-AF5B-094B5EC9A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D5154ED-682A-459C-98BB-6333F4FE97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14E52371-9588-4C03-80A5-5391CAD3B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©2023 Nynas. All rights reserved.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30705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380D7CB-193E-4B75-868C-E20E538D7E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36802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380D7CB-193E-4B75-868C-E20E538D7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197B2D67-58ED-49CC-B7B9-2F99CB8276D8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1875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32001" y="405000"/>
            <a:ext cx="7281749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 dirty="0"/>
              <a:t>Click here to change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32000" y="1080000"/>
            <a:ext cx="8280000" cy="34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to change the format of the background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pic>
        <p:nvPicPr>
          <p:cNvPr id="13" name="Picture 27" descr="305841_Logo strip"/>
          <p:cNvPicPr>
            <a:picLocks noChangeArrowheads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520" y="179785"/>
            <a:ext cx="791825" cy="34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-637302" y="3334540"/>
            <a:ext cx="184731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450" b="1" noProof="0" dirty="0"/>
          </a:p>
        </p:txBody>
      </p:sp>
      <p:sp>
        <p:nvSpPr>
          <p:cNvPr id="9" name="Rektangel 8"/>
          <p:cNvSpPr/>
          <p:nvPr userDrawn="1"/>
        </p:nvSpPr>
        <p:spPr>
          <a:xfrm>
            <a:off x="-637302" y="2820742"/>
            <a:ext cx="184731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450" b="1" noProof="0" dirty="0"/>
          </a:p>
        </p:txBody>
      </p:sp>
      <p:sp>
        <p:nvSpPr>
          <p:cNvPr id="17" name="Rektangel 11"/>
          <p:cNvSpPr/>
          <p:nvPr userDrawn="1"/>
        </p:nvSpPr>
        <p:spPr>
          <a:xfrm>
            <a:off x="-885737" y="3549580"/>
            <a:ext cx="681597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50" b="1" noProof="0" dirty="0"/>
              <a:t>R 216 G 226 B 238</a:t>
            </a:r>
          </a:p>
        </p:txBody>
      </p:sp>
      <p:sp>
        <p:nvSpPr>
          <p:cNvPr id="19" name="Rektangel 18"/>
          <p:cNvSpPr/>
          <p:nvPr userDrawn="1"/>
        </p:nvSpPr>
        <p:spPr>
          <a:xfrm>
            <a:off x="-853677" y="3023799"/>
            <a:ext cx="617478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50" b="1" noProof="0" dirty="0"/>
              <a:t>R 159 G 50 B 89</a:t>
            </a:r>
          </a:p>
        </p:txBody>
      </p:sp>
      <p:sp>
        <p:nvSpPr>
          <p:cNvPr id="20" name="Rektangel 19"/>
          <p:cNvSpPr/>
          <p:nvPr userDrawn="1"/>
        </p:nvSpPr>
        <p:spPr>
          <a:xfrm>
            <a:off x="-893752" y="2566600"/>
            <a:ext cx="697628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50" b="1" noProof="0" dirty="0"/>
              <a:t>R 105 G 170 B 164 </a:t>
            </a:r>
          </a:p>
        </p:txBody>
      </p:sp>
      <p:sp>
        <p:nvSpPr>
          <p:cNvPr id="21" name="Rektangel 20"/>
          <p:cNvSpPr/>
          <p:nvPr userDrawn="1"/>
        </p:nvSpPr>
        <p:spPr>
          <a:xfrm>
            <a:off x="-637302" y="2370391"/>
            <a:ext cx="184731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450" b="1" noProof="0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-837647" y="2103685"/>
            <a:ext cx="585417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50" b="1" noProof="0" dirty="0"/>
              <a:t>R 60 G 60 B 60</a:t>
            </a:r>
          </a:p>
        </p:txBody>
      </p:sp>
      <p:sp>
        <p:nvSpPr>
          <p:cNvPr id="23" name="Rektangel 22"/>
          <p:cNvSpPr/>
          <p:nvPr userDrawn="1"/>
        </p:nvSpPr>
        <p:spPr>
          <a:xfrm>
            <a:off x="-637302" y="1888645"/>
            <a:ext cx="184731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450" b="1" noProof="0" dirty="0"/>
          </a:p>
        </p:txBody>
      </p:sp>
      <p:sp>
        <p:nvSpPr>
          <p:cNvPr id="24" name="Rektangel 23"/>
          <p:cNvSpPr/>
          <p:nvPr userDrawn="1"/>
        </p:nvSpPr>
        <p:spPr>
          <a:xfrm>
            <a:off x="-1146854" y="72825"/>
            <a:ext cx="857295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525" b="1" noProof="0" dirty="0"/>
              <a:t>Main colours</a:t>
            </a:r>
          </a:p>
        </p:txBody>
      </p:sp>
      <p:sp>
        <p:nvSpPr>
          <p:cNvPr id="25" name="Rektangel 24"/>
          <p:cNvSpPr/>
          <p:nvPr userDrawn="1"/>
        </p:nvSpPr>
        <p:spPr>
          <a:xfrm>
            <a:off x="-1147259" y="1569602"/>
            <a:ext cx="8805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525" b="1" noProof="0" dirty="0"/>
              <a:t>Complementary </a:t>
            </a:r>
          </a:p>
          <a:p>
            <a:pPr algn="r"/>
            <a:r>
              <a:rPr lang="en-GB" sz="525" b="1" noProof="0" dirty="0"/>
              <a:t>colours</a:t>
            </a:r>
          </a:p>
        </p:txBody>
      </p:sp>
      <p:sp>
        <p:nvSpPr>
          <p:cNvPr id="26" name="Rektangel 25"/>
          <p:cNvSpPr/>
          <p:nvPr userDrawn="1"/>
        </p:nvSpPr>
        <p:spPr>
          <a:xfrm>
            <a:off x="-837647" y="460373"/>
            <a:ext cx="585417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50" b="1" noProof="0" dirty="0"/>
              <a:t>R 0 G 84 B 163</a:t>
            </a:r>
          </a:p>
        </p:txBody>
      </p:sp>
      <p:sp>
        <p:nvSpPr>
          <p:cNvPr id="27" name="Rektangel 26"/>
          <p:cNvSpPr/>
          <p:nvPr userDrawn="1"/>
        </p:nvSpPr>
        <p:spPr>
          <a:xfrm>
            <a:off x="-853677" y="824513"/>
            <a:ext cx="617478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50" b="1" noProof="0" dirty="0"/>
              <a:t>R 255 G 213 B 0</a:t>
            </a:r>
          </a:p>
        </p:txBody>
      </p:sp>
      <p:sp>
        <p:nvSpPr>
          <p:cNvPr id="28" name="Rektangel 27"/>
          <p:cNvSpPr/>
          <p:nvPr userDrawn="1"/>
        </p:nvSpPr>
        <p:spPr>
          <a:xfrm>
            <a:off x="-885737" y="1242561"/>
            <a:ext cx="681597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50" b="1" noProof="0" dirty="0"/>
              <a:t>R 145 G 145 B 145</a:t>
            </a:r>
          </a:p>
        </p:txBody>
      </p:sp>
      <p:sp>
        <p:nvSpPr>
          <p:cNvPr id="4" name="Ellips 3"/>
          <p:cNvSpPr/>
          <p:nvPr userDrawn="1"/>
        </p:nvSpPr>
        <p:spPr>
          <a:xfrm>
            <a:off x="-667534" y="242888"/>
            <a:ext cx="218700" cy="217485"/>
          </a:xfrm>
          <a:prstGeom prst="ellipse">
            <a:avLst/>
          </a:prstGeom>
          <a:solidFill>
            <a:srgbClr val="00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 anchorCtr="0"/>
          <a:lstStyle/>
          <a:p>
            <a:pPr algn="ctr"/>
            <a:endParaRPr lang="en-GB" sz="1350" noProof="0" dirty="0">
              <a:solidFill>
                <a:srgbClr val="4D4D4D"/>
              </a:solidFill>
            </a:endParaRPr>
          </a:p>
        </p:txBody>
      </p:sp>
      <p:sp>
        <p:nvSpPr>
          <p:cNvPr id="29" name="Ellips 28"/>
          <p:cNvSpPr/>
          <p:nvPr userDrawn="1"/>
        </p:nvSpPr>
        <p:spPr>
          <a:xfrm>
            <a:off x="-667534" y="625793"/>
            <a:ext cx="218700" cy="217485"/>
          </a:xfrm>
          <a:prstGeom prst="ellipse">
            <a:avLst/>
          </a:prstGeom>
          <a:solidFill>
            <a:srgbClr val="FBD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 anchorCtr="0"/>
          <a:lstStyle/>
          <a:p>
            <a:pPr algn="ctr"/>
            <a:endParaRPr lang="en-GB" sz="1350" noProof="0" dirty="0">
              <a:solidFill>
                <a:srgbClr val="4D4D4D"/>
              </a:solidFill>
            </a:endParaRPr>
          </a:p>
        </p:txBody>
      </p:sp>
      <p:sp>
        <p:nvSpPr>
          <p:cNvPr id="30" name="Ellips 29"/>
          <p:cNvSpPr/>
          <p:nvPr userDrawn="1"/>
        </p:nvSpPr>
        <p:spPr>
          <a:xfrm>
            <a:off x="-667534" y="1008875"/>
            <a:ext cx="218700" cy="217485"/>
          </a:xfrm>
          <a:prstGeom prst="ellipse">
            <a:avLst/>
          </a:prstGeom>
          <a:solidFill>
            <a:srgbClr val="91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 anchorCtr="0"/>
          <a:lstStyle/>
          <a:p>
            <a:pPr algn="ctr"/>
            <a:endParaRPr lang="en-GB" sz="1350" noProof="0" dirty="0">
              <a:solidFill>
                <a:srgbClr val="4D4D4D"/>
              </a:solidFill>
            </a:endParaRPr>
          </a:p>
        </p:txBody>
      </p:sp>
      <p:sp>
        <p:nvSpPr>
          <p:cNvPr id="31" name="Ellips 30"/>
          <p:cNvSpPr/>
          <p:nvPr userDrawn="1"/>
        </p:nvSpPr>
        <p:spPr>
          <a:xfrm>
            <a:off x="-667534" y="1845921"/>
            <a:ext cx="218700" cy="217485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 anchorCtr="0"/>
          <a:lstStyle/>
          <a:p>
            <a:pPr algn="ctr"/>
            <a:endParaRPr lang="en-GB" sz="1350" noProof="0" dirty="0">
              <a:solidFill>
                <a:srgbClr val="4D4D4D"/>
              </a:solidFill>
            </a:endParaRPr>
          </a:p>
        </p:txBody>
      </p:sp>
      <p:sp>
        <p:nvSpPr>
          <p:cNvPr id="32" name="Ellips 31"/>
          <p:cNvSpPr/>
          <p:nvPr userDrawn="1"/>
        </p:nvSpPr>
        <p:spPr>
          <a:xfrm>
            <a:off x="-667534" y="2311659"/>
            <a:ext cx="218700" cy="217485"/>
          </a:xfrm>
          <a:prstGeom prst="ellipse">
            <a:avLst/>
          </a:prstGeom>
          <a:solidFill>
            <a:srgbClr val="69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 anchorCtr="0"/>
          <a:lstStyle/>
          <a:p>
            <a:pPr algn="ctr"/>
            <a:endParaRPr lang="en-GB" sz="1350" noProof="0" dirty="0">
              <a:solidFill>
                <a:srgbClr val="4D4D4D"/>
              </a:solidFill>
            </a:endParaRPr>
          </a:p>
        </p:txBody>
      </p:sp>
      <p:sp>
        <p:nvSpPr>
          <p:cNvPr id="33" name="Ellips 32"/>
          <p:cNvSpPr/>
          <p:nvPr userDrawn="1"/>
        </p:nvSpPr>
        <p:spPr>
          <a:xfrm>
            <a:off x="-667534" y="2762807"/>
            <a:ext cx="218700" cy="217485"/>
          </a:xfrm>
          <a:prstGeom prst="ellipse">
            <a:avLst/>
          </a:prstGeom>
          <a:solidFill>
            <a:srgbClr val="9F3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 anchorCtr="0"/>
          <a:lstStyle/>
          <a:p>
            <a:pPr algn="ctr"/>
            <a:endParaRPr lang="en-GB" sz="1350" noProof="0" dirty="0">
              <a:solidFill>
                <a:srgbClr val="4D4D4D"/>
              </a:solidFill>
            </a:endParaRPr>
          </a:p>
        </p:txBody>
      </p:sp>
      <p:sp>
        <p:nvSpPr>
          <p:cNvPr id="34" name="Ellips 33"/>
          <p:cNvSpPr/>
          <p:nvPr userDrawn="1"/>
        </p:nvSpPr>
        <p:spPr>
          <a:xfrm>
            <a:off x="-667534" y="3272482"/>
            <a:ext cx="218700" cy="217485"/>
          </a:xfrm>
          <a:prstGeom prst="ellipse">
            <a:avLst/>
          </a:prstGeom>
          <a:solidFill>
            <a:srgbClr val="D8E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 anchorCtr="0"/>
          <a:lstStyle/>
          <a:p>
            <a:pPr algn="ctr"/>
            <a:endParaRPr lang="en-GB" sz="1350" noProof="0" dirty="0">
              <a:solidFill>
                <a:srgbClr val="4D4D4D"/>
              </a:solidFill>
            </a:endParaRPr>
          </a:p>
        </p:txBody>
      </p:sp>
      <p:sp>
        <p:nvSpPr>
          <p:cNvPr id="36" name="Platshållare för bildnummer 5">
            <a:extLst>
              <a:ext uri="{FF2B5EF4-FFF2-40B4-BE49-F238E27FC236}">
                <a16:creationId xmlns:a16="http://schemas.microsoft.com/office/drawing/2014/main" id="{5AB63039-5B08-4AEC-A216-078B981DB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4830367"/>
            <a:ext cx="434242" cy="2366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49F53B-68F7-402D-8883-CC8AD69B34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A058B6D-72A7-4FD0-8349-62A3781BC8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05739" y="4794250"/>
            <a:ext cx="881062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sv-SE" sz="60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38" name="Platshållare för sidfot 4">
            <a:extLst>
              <a:ext uri="{FF2B5EF4-FFF2-40B4-BE49-F238E27FC236}">
                <a16:creationId xmlns:a16="http://schemas.microsoft.com/office/drawing/2014/main" id="{FF473945-79B9-4BEB-96BB-CA4656D84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860" y="4794250"/>
            <a:ext cx="6153890" cy="272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sz="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©2023 Nynas. All rights reserved.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8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90" r:id="rId3"/>
    <p:sldLayoutId id="2147483665" r:id="rId4"/>
    <p:sldLayoutId id="2147483678" r:id="rId5"/>
    <p:sldLayoutId id="2147483667" r:id="rId6"/>
    <p:sldLayoutId id="2147483668" r:id="rId7"/>
    <p:sldLayoutId id="2147483670" r:id="rId8"/>
    <p:sldLayoutId id="2147483671" r:id="rId9"/>
    <p:sldLayoutId id="2147483664" r:id="rId10"/>
    <p:sldLayoutId id="2147483686" r:id="rId11"/>
    <p:sldLayoutId id="2147483687" r:id="rId12"/>
    <p:sldLayoutId id="2147483688" r:id="rId13"/>
    <p:sldLayoutId id="2147483689" r:id="rId14"/>
    <p:sldLayoutId id="2147483692" r:id="rId15"/>
    <p:sldLayoutId id="2147483693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63" r:id="rId22"/>
    <p:sldLayoutId id="2147483650" r:id="rId23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75" b="0" kern="1200">
          <a:solidFill>
            <a:srgbClr val="3C3C3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57163" indent="-157163" algn="l" defTabSz="685800" rtl="0" eaLnBrk="1" fontAlgn="base" latinLnBrk="0" hangingPunct="1">
        <a:spcBef>
          <a:spcPts val="750"/>
        </a:spcBef>
        <a:spcAft>
          <a:spcPct val="0"/>
        </a:spcAft>
        <a:buSzPct val="120000"/>
        <a:buFontTx/>
        <a:buBlip>
          <a:blip r:embed="rId30"/>
        </a:buBlip>
        <a:defRPr lang="sv-SE" sz="1350" kern="1200" dirty="0" smtClean="0">
          <a:solidFill>
            <a:srgbClr val="3C3C3C"/>
          </a:solidFill>
          <a:latin typeface="Arial" charset="0"/>
          <a:ea typeface="+mn-ea"/>
          <a:cs typeface="+mn-cs"/>
        </a:defRPr>
      </a:lvl1pPr>
      <a:lvl2pPr marL="336947" indent="-155972" algn="l" defTabSz="685800" rtl="0" eaLnBrk="1" fontAlgn="base" latinLnBrk="0" hangingPunct="1">
        <a:spcBef>
          <a:spcPts val="0"/>
        </a:spcBef>
        <a:spcAft>
          <a:spcPct val="0"/>
        </a:spcAft>
        <a:buClr>
          <a:srgbClr val="FFD500"/>
        </a:buClr>
        <a:buSzPct val="110000"/>
        <a:buFont typeface="Arial" pitchFamily="34" charset="0"/>
        <a:buChar char="•"/>
        <a:defRPr lang="sv-SE" sz="1350" kern="1200" baseline="0" dirty="0" smtClean="0">
          <a:solidFill>
            <a:srgbClr val="3C3C3C"/>
          </a:solidFill>
          <a:latin typeface="Arial" charset="0"/>
          <a:ea typeface="+mn-ea"/>
          <a:cs typeface="+mn-cs"/>
        </a:defRPr>
      </a:lvl2pPr>
      <a:lvl3pPr marL="604838" indent="-201216" algn="l" defTabSz="685800" rtl="0" eaLnBrk="1" fontAlgn="base" latinLnBrk="0" hangingPunct="1">
        <a:spcBef>
          <a:spcPts val="0"/>
        </a:spcBef>
        <a:spcAft>
          <a:spcPct val="0"/>
        </a:spcAft>
        <a:buClr>
          <a:srgbClr val="FFD500"/>
        </a:buClr>
        <a:buSzPct val="120000"/>
        <a:buFont typeface="Arial" pitchFamily="34" charset="0"/>
        <a:buChar char="•"/>
        <a:defRPr lang="sv-SE" sz="1350" kern="1200" baseline="0" dirty="0" smtClean="0">
          <a:solidFill>
            <a:srgbClr val="3C3C3C"/>
          </a:solidFill>
          <a:latin typeface="Arial" charset="0"/>
          <a:ea typeface="+mn-ea"/>
          <a:cs typeface="+mn-cs"/>
        </a:defRPr>
      </a:lvl3pPr>
      <a:lvl4pPr marL="807244" indent="-202406" algn="l" defTabSz="685800" rtl="0" eaLnBrk="1" fontAlgn="base" latinLnBrk="0" hangingPunct="1">
        <a:spcBef>
          <a:spcPts val="0"/>
        </a:spcBef>
        <a:spcAft>
          <a:spcPct val="0"/>
        </a:spcAft>
        <a:buClr>
          <a:srgbClr val="FFD500"/>
        </a:buClr>
        <a:buSzPct val="120000"/>
        <a:buFont typeface="Arial" pitchFamily="34" charset="0"/>
        <a:buChar char="•"/>
        <a:defRPr lang="sv-SE" sz="1350" kern="1200" baseline="0" dirty="0" smtClean="0">
          <a:solidFill>
            <a:srgbClr val="3C3C3C"/>
          </a:solidFill>
          <a:latin typeface="Arial" charset="0"/>
          <a:ea typeface="+mn-ea"/>
          <a:cs typeface="+mn-cs"/>
        </a:defRPr>
      </a:lvl4pPr>
      <a:lvl5pPr marL="1008460" indent="-201216" algn="l" defTabSz="685800" rtl="0" eaLnBrk="1" fontAlgn="base" latinLnBrk="0" hangingPunct="1">
        <a:spcBef>
          <a:spcPts val="0"/>
        </a:spcBef>
        <a:spcAft>
          <a:spcPct val="0"/>
        </a:spcAft>
        <a:buClr>
          <a:srgbClr val="FFD500"/>
        </a:buClr>
        <a:buSzPct val="120000"/>
        <a:buFont typeface="Arial" pitchFamily="34" charset="0"/>
        <a:buChar char="•"/>
        <a:defRPr lang="sv-SE" sz="1350" kern="1200" baseline="0" dirty="0">
          <a:solidFill>
            <a:srgbClr val="3C3C3C"/>
          </a:solidFill>
          <a:latin typeface="Arial" charset="0"/>
          <a:ea typeface="+mn-ea"/>
          <a:cs typeface="+mn-cs"/>
        </a:defRPr>
      </a:lvl5pPr>
      <a:lvl6pPr marL="810816" indent="-20836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F7A87C98-AF77-68BD-0F48-91BCD439C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8" y="0"/>
            <a:ext cx="9351818" cy="5143500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3F88FA-113B-4225-94BE-3E339F724D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7D6901BD-51DA-4585-AB4A-AF3FBAB03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F8A5C2C-123B-4C82-947F-5673DB68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6ACF4E5-D2CD-321C-5949-8B067393302E}"/>
              </a:ext>
            </a:extLst>
          </p:cNvPr>
          <p:cNvSpPr/>
          <p:nvPr/>
        </p:nvSpPr>
        <p:spPr>
          <a:xfrm>
            <a:off x="3869265" y="298054"/>
            <a:ext cx="4980635" cy="1261482"/>
          </a:xfrm>
          <a:prstGeom prst="wedgeRectCallout">
            <a:avLst>
              <a:gd name="adj1" fmla="val -25146"/>
              <a:gd name="adj2" fmla="val 63996"/>
            </a:avLst>
          </a:prstGeom>
          <a:solidFill>
            <a:srgbClr val="FBD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DC1A16-3B13-2C3F-3154-C33A97EDF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79639" y="474133"/>
            <a:ext cx="4707162" cy="948266"/>
          </a:xfrm>
        </p:spPr>
        <p:txBody>
          <a:bodyPr/>
          <a:lstStyle/>
          <a:p>
            <a:r>
              <a:rPr lang="fi-FI" sz="1900" dirty="0"/>
              <a:t>Tiebitumien ominaisuudet ja laadunvalvonta</a:t>
            </a:r>
          </a:p>
          <a:p>
            <a:endParaRPr lang="fi-FI" sz="1200" dirty="0"/>
          </a:p>
          <a:p>
            <a:r>
              <a:rPr lang="fi-FI" sz="1800" dirty="0"/>
              <a:t>Helena Remes / Nynas Oy</a:t>
            </a:r>
          </a:p>
          <a:p>
            <a:r>
              <a:rPr lang="fi-FI" sz="1800" dirty="0"/>
              <a:t>15.3.2023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5C370F-56DE-A8DD-E09E-DCF55E23753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2001" y="1080000"/>
            <a:ext cx="5037360" cy="3456000"/>
          </a:xfrm>
        </p:spPr>
        <p:txBody>
          <a:bodyPr/>
          <a:lstStyle/>
          <a:p>
            <a:r>
              <a:rPr lang="fi-FI" dirty="0"/>
              <a:t>CE-merkintä on valmistajan tai valtuutetun edustajan vakuutus siitä, että tuote</a:t>
            </a:r>
          </a:p>
          <a:p>
            <a:pPr lvl="1"/>
            <a:r>
              <a:rPr lang="fi-FI" dirty="0"/>
              <a:t>Täyttää tuotestandardissa asetetut </a:t>
            </a:r>
            <a:r>
              <a:rPr lang="fi-FI" b="1" dirty="0"/>
              <a:t>olennaisten ominaisuuksien </a:t>
            </a:r>
            <a:r>
              <a:rPr lang="fi-FI" dirty="0"/>
              <a:t>vaatimukset</a:t>
            </a:r>
            <a:endParaRPr lang="fi-FI" b="1" dirty="0"/>
          </a:p>
          <a:p>
            <a:pPr lvl="1"/>
            <a:r>
              <a:rPr lang="fi-FI" dirty="0"/>
              <a:t>On tyyppitestattu</a:t>
            </a:r>
          </a:p>
          <a:p>
            <a:pPr lvl="1"/>
            <a:r>
              <a:rPr lang="fi-FI" dirty="0"/>
              <a:t>On suoritustasoilmoituksen mukainen</a:t>
            </a:r>
          </a:p>
          <a:p>
            <a:r>
              <a:rPr lang="fi-FI" dirty="0"/>
              <a:t>Asfalttinormit = </a:t>
            </a:r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b="1" dirty="0" err="1"/>
              <a:t>kansallinen</a:t>
            </a:r>
            <a:r>
              <a:rPr lang="en-GB" b="1" dirty="0"/>
              <a:t> </a:t>
            </a:r>
            <a:r>
              <a:rPr lang="en-GB" b="1" dirty="0" err="1"/>
              <a:t>soveltamissohje</a:t>
            </a:r>
            <a:r>
              <a:rPr lang="en-GB" b="1" dirty="0"/>
              <a:t> </a:t>
            </a:r>
            <a:r>
              <a:rPr lang="en-GB" dirty="0" err="1"/>
              <a:t>tuotenstandardeille</a:t>
            </a:r>
            <a:endParaRPr lang="en-GB" dirty="0"/>
          </a:p>
          <a:p>
            <a:pPr lvl="1"/>
            <a:r>
              <a:rPr lang="en-GB" dirty="0" err="1"/>
              <a:t>Kaikki</a:t>
            </a:r>
            <a:r>
              <a:rPr lang="en-GB" dirty="0"/>
              <a:t> </a:t>
            </a:r>
            <a:r>
              <a:rPr lang="en-GB" dirty="0" err="1"/>
              <a:t>tuotestandardissa</a:t>
            </a:r>
            <a:r>
              <a:rPr lang="en-GB" dirty="0"/>
              <a:t> </a:t>
            </a:r>
            <a:r>
              <a:rPr lang="en-GB" dirty="0" err="1"/>
              <a:t>esitetyt</a:t>
            </a:r>
            <a:r>
              <a:rPr lang="en-GB" dirty="0"/>
              <a:t> </a:t>
            </a:r>
            <a:r>
              <a:rPr lang="en-GB" dirty="0" err="1"/>
              <a:t>ominaisuudet</a:t>
            </a:r>
            <a:r>
              <a:rPr lang="en-GB" dirty="0"/>
              <a:t>, </a:t>
            </a:r>
            <a:r>
              <a:rPr lang="en-GB" dirty="0" err="1"/>
              <a:t>jotka</a:t>
            </a:r>
            <a:r>
              <a:rPr lang="en-GB" dirty="0"/>
              <a:t> on </a:t>
            </a:r>
            <a:r>
              <a:rPr lang="en-GB" dirty="0" err="1"/>
              <a:t>Suomessa</a:t>
            </a:r>
            <a:r>
              <a:rPr lang="en-GB" dirty="0"/>
              <a:t> </a:t>
            </a:r>
            <a:r>
              <a:rPr lang="en-GB" dirty="0" err="1"/>
              <a:t>valittu</a:t>
            </a:r>
            <a:r>
              <a:rPr lang="en-GB" dirty="0"/>
              <a:t> </a:t>
            </a:r>
            <a:r>
              <a:rPr lang="en-GB" dirty="0" err="1"/>
              <a:t>käyttöön</a:t>
            </a:r>
            <a:r>
              <a:rPr lang="en-GB" dirty="0"/>
              <a:t> (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ilmastoon</a:t>
            </a:r>
            <a:r>
              <a:rPr lang="en-GB" dirty="0"/>
              <a:t> </a:t>
            </a:r>
            <a:r>
              <a:rPr lang="en-GB" dirty="0" err="1"/>
              <a:t>perustuen</a:t>
            </a:r>
            <a:r>
              <a:rPr lang="en-GB" dirty="0"/>
              <a:t>)</a:t>
            </a:r>
            <a:endParaRPr lang="fi-FI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5905D42-1B07-EB89-5665-DF0D8E4D00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5469361" y="843749"/>
            <a:ext cx="3557824" cy="345600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CEECE4C-DD0B-799C-BECD-3D68D095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CE-merkintä ja Asfalttinormien laatuvaatimukset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56142-A964-ACBA-C472-884A72FB6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A35078-8FDC-BB06-2CDC-D06C19E264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770121-28A4-ACFA-3D1D-BD3E6402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7701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9BD4-C41E-0ECF-251E-96001CC7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Tiebitumien laatuvaatimukset Asfalttinormeissa </a:t>
            </a:r>
            <a:r>
              <a:rPr lang="fi-FI" sz="1400" dirty="0"/>
              <a:t>(SFS-EN 12591)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B627C-9FAE-94FF-32B9-CF5662A02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DD822-D1AC-0B88-2FCF-1386A241C8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7DD19-3100-FA69-C6C5-CC9B17D18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2A26B2A-A375-9156-A406-22F3677FBDF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7297228"/>
              </p:ext>
            </p:extLst>
          </p:nvPr>
        </p:nvGraphicFramePr>
        <p:xfrm>
          <a:off x="1030034" y="1049881"/>
          <a:ext cx="6869631" cy="34047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57735">
                  <a:extLst>
                    <a:ext uri="{9D8B030D-6E8A-4147-A177-3AD203B41FA5}">
                      <a16:colId xmlns:a16="http://schemas.microsoft.com/office/drawing/2014/main" val="786723196"/>
                    </a:ext>
                  </a:extLst>
                </a:gridCol>
                <a:gridCol w="555066">
                  <a:extLst>
                    <a:ext uri="{9D8B030D-6E8A-4147-A177-3AD203B41FA5}">
                      <a16:colId xmlns:a16="http://schemas.microsoft.com/office/drawing/2014/main" val="199605358"/>
                    </a:ext>
                  </a:extLst>
                </a:gridCol>
                <a:gridCol w="1164858">
                  <a:extLst>
                    <a:ext uri="{9D8B030D-6E8A-4147-A177-3AD203B41FA5}">
                      <a16:colId xmlns:a16="http://schemas.microsoft.com/office/drawing/2014/main" val="3496878272"/>
                    </a:ext>
                  </a:extLst>
                </a:gridCol>
                <a:gridCol w="512706">
                  <a:extLst>
                    <a:ext uri="{9D8B030D-6E8A-4147-A177-3AD203B41FA5}">
                      <a16:colId xmlns:a16="http://schemas.microsoft.com/office/drawing/2014/main" val="1712597414"/>
                    </a:ext>
                  </a:extLst>
                </a:gridCol>
                <a:gridCol w="636128">
                  <a:extLst>
                    <a:ext uri="{9D8B030D-6E8A-4147-A177-3AD203B41FA5}">
                      <a16:colId xmlns:a16="http://schemas.microsoft.com/office/drawing/2014/main" val="1265331503"/>
                    </a:ext>
                  </a:extLst>
                </a:gridCol>
                <a:gridCol w="636128">
                  <a:extLst>
                    <a:ext uri="{9D8B030D-6E8A-4147-A177-3AD203B41FA5}">
                      <a16:colId xmlns:a16="http://schemas.microsoft.com/office/drawing/2014/main" val="3544389038"/>
                    </a:ext>
                  </a:extLst>
                </a:gridCol>
                <a:gridCol w="636128">
                  <a:extLst>
                    <a:ext uri="{9D8B030D-6E8A-4147-A177-3AD203B41FA5}">
                      <a16:colId xmlns:a16="http://schemas.microsoft.com/office/drawing/2014/main" val="1330068209"/>
                    </a:ext>
                  </a:extLst>
                </a:gridCol>
                <a:gridCol w="636128">
                  <a:extLst>
                    <a:ext uri="{9D8B030D-6E8A-4147-A177-3AD203B41FA5}">
                      <a16:colId xmlns:a16="http://schemas.microsoft.com/office/drawing/2014/main" val="4053651953"/>
                    </a:ext>
                  </a:extLst>
                </a:gridCol>
                <a:gridCol w="634754">
                  <a:extLst>
                    <a:ext uri="{9D8B030D-6E8A-4147-A177-3AD203B41FA5}">
                      <a16:colId xmlns:a16="http://schemas.microsoft.com/office/drawing/2014/main" val="1677701116"/>
                    </a:ext>
                  </a:extLst>
                </a:gridCol>
              </a:tblGrid>
              <a:tr h="1890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Bitumiluokka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Menetelmä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</a:rPr>
                        <a:t>20/30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</a:rPr>
                        <a:t>35/50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>
                          <a:effectLst/>
                        </a:rPr>
                        <a:t>50/70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>
                          <a:effectLst/>
                        </a:rPr>
                        <a:t>70/100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>
                          <a:effectLst/>
                        </a:rPr>
                        <a:t>100/150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</a:rPr>
                        <a:t>160/220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44057453"/>
                  </a:ext>
                </a:extLst>
              </a:tr>
              <a:tr h="2615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Tunkeuma, 25 °C 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0,1 mm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SFS-EN 1426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20-30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35-50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50-70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70-100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100-150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160-220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32889223"/>
                  </a:ext>
                </a:extLst>
              </a:tr>
              <a:tr h="28668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Pehmenemispiste 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°C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SFS-EN 1427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55,0-63,0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50,0-58,0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46,0-54,0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43,0-51,0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39,0-47,0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35,0-43,0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61189559"/>
                  </a:ext>
                </a:extLst>
              </a:tr>
              <a:tr h="35032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</a:rPr>
                        <a:t>Dynaaminen viskositeetti, 60 °C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>
                          <a:effectLst/>
                        </a:rPr>
                        <a:t>Pas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>
                          <a:effectLst/>
                        </a:rPr>
                        <a:t>SFS-EN 12596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>
                          <a:effectLst/>
                        </a:rPr>
                        <a:t>≥ 440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</a:rPr>
                        <a:t>≥ 225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>
                          <a:effectLst/>
                        </a:rPr>
                        <a:t>≥ 145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>
                          <a:effectLst/>
                        </a:rPr>
                        <a:t>≥ 90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>
                          <a:effectLst/>
                        </a:rPr>
                        <a:t>≥ 55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</a:rPr>
                        <a:t>≥ 30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15806489"/>
                  </a:ext>
                </a:extLst>
              </a:tr>
              <a:tr h="3491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Kinemaattinen viskositeetti, 135 °C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mm</a:t>
                      </a:r>
                      <a:r>
                        <a:rPr lang="fi-FI" sz="900" baseline="30000">
                          <a:effectLst/>
                        </a:rPr>
                        <a:t>2</a:t>
                      </a:r>
                      <a:r>
                        <a:rPr lang="fi-FI" sz="900">
                          <a:effectLst/>
                        </a:rPr>
                        <a:t>/s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SFS-EN 12595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530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370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≥ 295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≥ 230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≥175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135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309849"/>
                  </a:ext>
                </a:extLst>
              </a:tr>
              <a:tr h="2407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Murtumispiste, </a:t>
                      </a:r>
                      <a:r>
                        <a:rPr lang="fi-FI" sz="900" dirty="0" err="1">
                          <a:effectLst/>
                        </a:rPr>
                        <a:t>Fraass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°C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SFS-EN 12593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 dirty="0">
                          <a:effectLst/>
                        </a:rPr>
                        <a:t> -5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>
                          <a:effectLst/>
                        </a:rPr>
                        <a:t> -8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>
                          <a:effectLst/>
                        </a:rPr>
                        <a:t> -10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>
                          <a:effectLst/>
                        </a:rPr>
                        <a:t> -12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 dirty="0">
                          <a:effectLst/>
                        </a:rPr>
                        <a:t> -15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07363396"/>
                  </a:ext>
                </a:extLst>
              </a:tr>
              <a:tr h="24295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Ohutkalvokoe RTFOT 163 °C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SFS-EN 12607-1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23095468"/>
                  </a:ext>
                </a:extLst>
              </a:tr>
              <a:tr h="24295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  - massan muutos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± m-%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>
                          <a:effectLst/>
                        </a:rPr>
                        <a:t> 0,5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 dirty="0">
                          <a:effectLst/>
                        </a:rPr>
                        <a:t> 0,5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 dirty="0">
                          <a:effectLst/>
                        </a:rPr>
                        <a:t> 0,5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>
                          <a:effectLst/>
                        </a:rPr>
                        <a:t> 0,8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>
                          <a:effectLst/>
                        </a:rPr>
                        <a:t> 0,8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 dirty="0">
                          <a:effectLst/>
                        </a:rPr>
                        <a:t> 1,0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5799450"/>
                  </a:ext>
                </a:extLst>
              </a:tr>
              <a:tr h="2672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  - </a:t>
                      </a:r>
                      <a:r>
                        <a:rPr lang="fi-FI" sz="900" dirty="0" err="1">
                          <a:effectLst/>
                        </a:rPr>
                        <a:t>jäännöstunkeuma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%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≥ 55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≥ 53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50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≥ 46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≥43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37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69137316"/>
                  </a:ext>
                </a:extLst>
              </a:tr>
              <a:tr h="3781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  - pehmenemispisteen</a:t>
                      </a:r>
                      <a:br>
                        <a:rPr lang="fi-FI" sz="900" dirty="0">
                          <a:effectLst/>
                        </a:rPr>
                      </a:br>
                      <a:r>
                        <a:rPr lang="fi-FI" sz="900" dirty="0">
                          <a:effectLst/>
                        </a:rPr>
                        <a:t>    nousu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°C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SFS-EN 1427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>
                          <a:effectLst/>
                        </a:rPr>
                        <a:t> 10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>
                          <a:effectLst/>
                        </a:rPr>
                        <a:t> 11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 dirty="0">
                          <a:effectLst/>
                        </a:rPr>
                        <a:t> 11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>
                          <a:effectLst/>
                        </a:rPr>
                        <a:t> 11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>
                          <a:effectLst/>
                        </a:rPr>
                        <a:t> 12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fi-FI" sz="900" dirty="0">
                          <a:effectLst/>
                        </a:rPr>
                        <a:t> 12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67340933"/>
                  </a:ext>
                </a:extLst>
              </a:tr>
              <a:tr h="2778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Leimahduspiste, COC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°C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SFS-EN ISO 2592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240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≥ 240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230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≥ 230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≥ 230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220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34696846"/>
                  </a:ext>
                </a:extLst>
              </a:tr>
              <a:tr h="28668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Liukoisuus tolueeniin</a:t>
                      </a:r>
                      <a:br>
                        <a:rPr lang="fi-FI" sz="900" dirty="0">
                          <a:effectLst/>
                        </a:rPr>
                      </a:b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m-%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SFS-EN 12592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99,0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≥ 99,0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99,0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99,0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99,0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≥ 99,0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79724693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B4F4A730-7F09-BF05-502B-66EB3D7DAD1E}"/>
              </a:ext>
            </a:extLst>
          </p:cNvPr>
          <p:cNvGrpSpPr/>
          <p:nvPr/>
        </p:nvGrpSpPr>
        <p:grpSpPr>
          <a:xfrm>
            <a:off x="432000" y="923111"/>
            <a:ext cx="502104" cy="2815512"/>
            <a:chOff x="432000" y="923111"/>
            <a:chExt cx="502104" cy="2815512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211F690E-C9A6-9D04-88FA-34C136329819}"/>
                </a:ext>
              </a:extLst>
            </p:cNvPr>
            <p:cNvSpPr/>
            <p:nvPr/>
          </p:nvSpPr>
          <p:spPr>
            <a:xfrm>
              <a:off x="434041" y="1265138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7E3B073-DAC9-8004-2F8F-70B1E1421D18}"/>
                </a:ext>
              </a:extLst>
            </p:cNvPr>
            <p:cNvSpPr/>
            <p:nvPr/>
          </p:nvSpPr>
          <p:spPr>
            <a:xfrm>
              <a:off x="434041" y="1569938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188B7CF9-1A5C-0A20-361E-8D77449D4E8B}"/>
                </a:ext>
              </a:extLst>
            </p:cNvPr>
            <p:cNvSpPr/>
            <p:nvPr/>
          </p:nvSpPr>
          <p:spPr>
            <a:xfrm>
              <a:off x="434041" y="1874738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93744EE-1D6E-B336-D11B-3F487751CC45}"/>
                </a:ext>
              </a:extLst>
            </p:cNvPr>
            <p:cNvSpPr/>
            <p:nvPr/>
          </p:nvSpPr>
          <p:spPr>
            <a:xfrm>
              <a:off x="434041" y="2511167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896A9671-8662-1DBB-6627-9E745E9B5E70}"/>
                </a:ext>
              </a:extLst>
            </p:cNvPr>
            <p:cNvSpPr/>
            <p:nvPr/>
          </p:nvSpPr>
          <p:spPr>
            <a:xfrm>
              <a:off x="432000" y="3232647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75DEA95-3D00-7997-2AE2-C27A5B141A2E}"/>
                </a:ext>
              </a:extLst>
            </p:cNvPr>
            <p:cNvSpPr/>
            <p:nvPr/>
          </p:nvSpPr>
          <p:spPr>
            <a:xfrm>
              <a:off x="432000" y="3560029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AA2F56-DB48-B6E8-5FF9-8EF186466A7E}"/>
                </a:ext>
              </a:extLst>
            </p:cNvPr>
            <p:cNvSpPr txBox="1"/>
            <p:nvPr/>
          </p:nvSpPr>
          <p:spPr>
            <a:xfrm>
              <a:off x="432000" y="965101"/>
              <a:ext cx="502104" cy="23661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endParaRPr lang="fi-FI" sz="1200" dirty="0" err="1">
                <a:solidFill>
                  <a:srgbClr val="3C3C3C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CC960A-167D-605D-2575-96A7717F0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000" y="923111"/>
              <a:ext cx="435752" cy="273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8295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9BD4-C41E-0ECF-251E-96001CC7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Pehmeiden tiebitumien laatuvaatimukset Asfalttinormeissa </a:t>
            </a:r>
            <a:br>
              <a:rPr lang="fi-FI" dirty="0"/>
            </a:br>
            <a:r>
              <a:rPr lang="fi-FI" sz="1400" dirty="0"/>
              <a:t>(SFS-EN 12591)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B627C-9FAE-94FF-32B9-CF5662A02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DD822-D1AC-0B88-2FCF-1386A241C8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7DD19-3100-FA69-C6C5-CC9B17D18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2A26B2A-A375-9156-A406-22F3677FBDF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7728328"/>
              </p:ext>
            </p:extLst>
          </p:nvPr>
        </p:nvGraphicFramePr>
        <p:xfrm>
          <a:off x="1030034" y="1479418"/>
          <a:ext cx="6762070" cy="27085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82888">
                  <a:extLst>
                    <a:ext uri="{9D8B030D-6E8A-4147-A177-3AD203B41FA5}">
                      <a16:colId xmlns:a16="http://schemas.microsoft.com/office/drawing/2014/main" val="786723196"/>
                    </a:ext>
                  </a:extLst>
                </a:gridCol>
                <a:gridCol w="548138">
                  <a:extLst>
                    <a:ext uri="{9D8B030D-6E8A-4147-A177-3AD203B41FA5}">
                      <a16:colId xmlns:a16="http://schemas.microsoft.com/office/drawing/2014/main" val="199605358"/>
                    </a:ext>
                  </a:extLst>
                </a:gridCol>
                <a:gridCol w="1406895">
                  <a:extLst>
                    <a:ext uri="{9D8B030D-6E8A-4147-A177-3AD203B41FA5}">
                      <a16:colId xmlns:a16="http://schemas.microsoft.com/office/drawing/2014/main" val="3496878272"/>
                    </a:ext>
                  </a:extLst>
                </a:gridCol>
                <a:gridCol w="722644">
                  <a:extLst>
                    <a:ext uri="{9D8B030D-6E8A-4147-A177-3AD203B41FA5}">
                      <a16:colId xmlns:a16="http://schemas.microsoft.com/office/drawing/2014/main" val="1712597414"/>
                    </a:ext>
                  </a:extLst>
                </a:gridCol>
                <a:gridCol w="664897">
                  <a:extLst>
                    <a:ext uri="{9D8B030D-6E8A-4147-A177-3AD203B41FA5}">
                      <a16:colId xmlns:a16="http://schemas.microsoft.com/office/drawing/2014/main" val="1265331503"/>
                    </a:ext>
                  </a:extLst>
                </a:gridCol>
                <a:gridCol w="768304">
                  <a:extLst>
                    <a:ext uri="{9D8B030D-6E8A-4147-A177-3AD203B41FA5}">
                      <a16:colId xmlns:a16="http://schemas.microsoft.com/office/drawing/2014/main" val="3544389038"/>
                    </a:ext>
                  </a:extLst>
                </a:gridCol>
                <a:gridCol w="768304">
                  <a:extLst>
                    <a:ext uri="{9D8B030D-6E8A-4147-A177-3AD203B41FA5}">
                      <a16:colId xmlns:a16="http://schemas.microsoft.com/office/drawing/2014/main" val="1330068209"/>
                    </a:ext>
                  </a:extLst>
                </a:gridCol>
              </a:tblGrid>
              <a:tr h="1890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Bitumiluokka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Menetelmä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250/330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330/430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500/650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650/900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44057453"/>
                  </a:ext>
                </a:extLst>
              </a:tr>
              <a:tr h="2615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 err="1">
                          <a:effectLst/>
                        </a:rPr>
                        <a:t>Tunkeuma</a:t>
                      </a:r>
                      <a:r>
                        <a:rPr lang="fi-FI" sz="900" dirty="0">
                          <a:effectLst/>
                        </a:rPr>
                        <a:t>, 15 °C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0,1 mm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SFS-EN 1426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70-130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90-170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140-260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180-360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32889223"/>
                  </a:ext>
                </a:extLst>
              </a:tr>
              <a:tr h="35032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</a:rPr>
                        <a:t>Dynaaminen viskositeetti, 60 °C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>
                          <a:effectLst/>
                        </a:rPr>
                        <a:t>Pas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</a:rPr>
                        <a:t>SFS-EN 12596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18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12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7,0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4,5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15806489"/>
                  </a:ext>
                </a:extLst>
              </a:tr>
              <a:tr h="3491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Kinemaattinen viskositeetti, 135 °C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mm</a:t>
                      </a:r>
                      <a:r>
                        <a:rPr lang="fi-FI" sz="900" baseline="30000">
                          <a:effectLst/>
                        </a:rPr>
                        <a:t>2</a:t>
                      </a:r>
                      <a:r>
                        <a:rPr lang="fi-FI" sz="900">
                          <a:effectLst/>
                        </a:rPr>
                        <a:t>/s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SFS-EN 12595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100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85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65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50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309849"/>
                  </a:ext>
                </a:extLst>
              </a:tr>
              <a:tr h="2407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Murtumispiste, </a:t>
                      </a:r>
                      <a:r>
                        <a:rPr lang="fi-FI" sz="900" dirty="0" err="1">
                          <a:effectLst/>
                        </a:rPr>
                        <a:t>Fraass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°C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SFS-EN 12593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-16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-18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-20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-20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07363396"/>
                  </a:ext>
                </a:extLst>
              </a:tr>
              <a:tr h="24295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Ohutkalvokoe RTFOT 163 °C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SFS-EN 12607-1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i-FI" sz="9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i-FI" sz="9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23095468"/>
                  </a:ext>
                </a:extLst>
              </a:tr>
              <a:tr h="24295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 - massan muutos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± m-%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1,0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1,0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1,5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1,5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5799450"/>
                  </a:ext>
                </a:extLst>
              </a:tr>
              <a:tr h="2672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 - Viskositeettisuhde 60 °C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4,0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4,0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4,0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4,0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69137316"/>
                  </a:ext>
                </a:extLst>
              </a:tr>
              <a:tr h="2778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Leimahduspiste, </a:t>
                      </a:r>
                      <a:r>
                        <a:rPr lang="fi-FI" sz="900" dirty="0" err="1">
                          <a:effectLst/>
                        </a:rPr>
                        <a:t>PMcc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°C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SFS-EN ISO 2719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180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180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180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180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34696846"/>
                  </a:ext>
                </a:extLst>
              </a:tr>
              <a:tr h="28668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Liukoisuus tolueeniin</a:t>
                      </a:r>
                      <a:br>
                        <a:rPr lang="fi-FI" sz="900" dirty="0">
                          <a:effectLst/>
                        </a:rPr>
                      </a:b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m-%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SFS-EN 12592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99,0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  <a:latin typeface="+mn-lt"/>
                        </a:rPr>
                        <a:t>≥ 99,0</a:t>
                      </a:r>
                      <a:endParaRPr lang="fi-FI" sz="9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99,0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99,0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7972469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CAA2F56-DB48-B6E8-5FF9-8EF186466A7E}"/>
              </a:ext>
            </a:extLst>
          </p:cNvPr>
          <p:cNvSpPr txBox="1"/>
          <p:nvPr/>
        </p:nvSpPr>
        <p:spPr>
          <a:xfrm>
            <a:off x="55109" y="900113"/>
            <a:ext cx="502104" cy="2366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fi-FI" sz="1200" dirty="0" err="1">
              <a:solidFill>
                <a:srgbClr val="3C3C3C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CEA888-1EA1-2DA1-005D-CE4BDAA551D4}"/>
              </a:ext>
            </a:extLst>
          </p:cNvPr>
          <p:cNvGrpSpPr/>
          <p:nvPr/>
        </p:nvGrpSpPr>
        <p:grpSpPr>
          <a:xfrm>
            <a:off x="430490" y="1224412"/>
            <a:ext cx="446978" cy="2336304"/>
            <a:chOff x="430490" y="1224412"/>
            <a:chExt cx="446978" cy="2336304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211F690E-C9A6-9D04-88FA-34C136329819}"/>
                </a:ext>
              </a:extLst>
            </p:cNvPr>
            <p:cNvSpPr/>
            <p:nvPr/>
          </p:nvSpPr>
          <p:spPr>
            <a:xfrm>
              <a:off x="443226" y="1674138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7E3B073-DAC9-8004-2F8F-70B1E1421D18}"/>
                </a:ext>
              </a:extLst>
            </p:cNvPr>
            <p:cNvSpPr/>
            <p:nvPr/>
          </p:nvSpPr>
          <p:spPr>
            <a:xfrm>
              <a:off x="443226" y="2005336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93744EE-1D6E-B336-D11B-3F487751CC45}"/>
                </a:ext>
              </a:extLst>
            </p:cNvPr>
            <p:cNvSpPr/>
            <p:nvPr/>
          </p:nvSpPr>
          <p:spPr>
            <a:xfrm>
              <a:off x="432000" y="3382122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CC960A-167D-605D-2575-96A7717F0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490" y="1224412"/>
              <a:ext cx="435752" cy="273844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C27CBB1-54D5-117A-3088-2FCF8C894141}"/>
                </a:ext>
              </a:extLst>
            </p:cNvPr>
            <p:cNvSpPr/>
            <p:nvPr/>
          </p:nvSpPr>
          <p:spPr>
            <a:xfrm>
              <a:off x="443226" y="2679194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385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9BD4-C41E-0ECF-251E-96001CC7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Viskositeettiluokiteltujen tiebitumien laatuvaatimukset Asfalttinormeissa </a:t>
            </a:r>
            <a:r>
              <a:rPr lang="fi-FI" sz="1400" dirty="0"/>
              <a:t>(SFS-EN 12591)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B627C-9FAE-94FF-32B9-CF5662A02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DD822-D1AC-0B88-2FCF-1386A241C8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7DD19-3100-FA69-C6C5-CC9B17D18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2A26B2A-A375-9156-A406-22F3677FBDF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535431"/>
              </p:ext>
            </p:extLst>
          </p:nvPr>
        </p:nvGraphicFramePr>
        <p:xfrm>
          <a:off x="1030034" y="1382801"/>
          <a:ext cx="5225462" cy="18558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82888">
                  <a:extLst>
                    <a:ext uri="{9D8B030D-6E8A-4147-A177-3AD203B41FA5}">
                      <a16:colId xmlns:a16="http://schemas.microsoft.com/office/drawing/2014/main" val="786723196"/>
                    </a:ext>
                  </a:extLst>
                </a:gridCol>
                <a:gridCol w="548138">
                  <a:extLst>
                    <a:ext uri="{9D8B030D-6E8A-4147-A177-3AD203B41FA5}">
                      <a16:colId xmlns:a16="http://schemas.microsoft.com/office/drawing/2014/main" val="199605358"/>
                    </a:ext>
                  </a:extLst>
                </a:gridCol>
                <a:gridCol w="1406895">
                  <a:extLst>
                    <a:ext uri="{9D8B030D-6E8A-4147-A177-3AD203B41FA5}">
                      <a16:colId xmlns:a16="http://schemas.microsoft.com/office/drawing/2014/main" val="3496878272"/>
                    </a:ext>
                  </a:extLst>
                </a:gridCol>
                <a:gridCol w="722644">
                  <a:extLst>
                    <a:ext uri="{9D8B030D-6E8A-4147-A177-3AD203B41FA5}">
                      <a16:colId xmlns:a16="http://schemas.microsoft.com/office/drawing/2014/main" val="1712597414"/>
                    </a:ext>
                  </a:extLst>
                </a:gridCol>
                <a:gridCol w="664897">
                  <a:extLst>
                    <a:ext uri="{9D8B030D-6E8A-4147-A177-3AD203B41FA5}">
                      <a16:colId xmlns:a16="http://schemas.microsoft.com/office/drawing/2014/main" val="1265331503"/>
                    </a:ext>
                  </a:extLst>
                </a:gridCol>
              </a:tblGrid>
              <a:tr h="1890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Bitumiluokka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Menetelmä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V3000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V1500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44057453"/>
                  </a:ext>
                </a:extLst>
              </a:tr>
              <a:tr h="3491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Kinemaattinen viskositeetti, 60 °C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mm</a:t>
                      </a:r>
                      <a:r>
                        <a:rPr lang="fi-FI" sz="900" baseline="30000">
                          <a:effectLst/>
                        </a:rPr>
                        <a:t>2</a:t>
                      </a:r>
                      <a:r>
                        <a:rPr lang="fi-FI" sz="900">
                          <a:effectLst/>
                        </a:rPr>
                        <a:t>/s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SFS-EN 12595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2000-4000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1000-2000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309849"/>
                  </a:ext>
                </a:extLst>
              </a:tr>
              <a:tr h="24295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Ohutkalvokoe, TFOT 120 °C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SFS-EN 12607-2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i-FI" sz="9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23095468"/>
                  </a:ext>
                </a:extLst>
              </a:tr>
              <a:tr h="24295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 - massan muutos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± m-%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1,7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2,0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5799450"/>
                  </a:ext>
                </a:extLst>
              </a:tr>
              <a:tr h="2672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 - Viskositeettisuhde 60 °C 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3,0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≤ 3,0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69137316"/>
                  </a:ext>
                </a:extLst>
              </a:tr>
              <a:tr h="2778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Leimahduspiste, </a:t>
                      </a:r>
                      <a:r>
                        <a:rPr lang="fi-FI" sz="900" dirty="0" err="1">
                          <a:effectLst/>
                        </a:rPr>
                        <a:t>PMcc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°C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SFS-EN ISO 2719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160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160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34696846"/>
                  </a:ext>
                </a:extLst>
              </a:tr>
              <a:tr h="28668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Liukoisuus tolueeniin</a:t>
                      </a:r>
                      <a:br>
                        <a:rPr lang="fi-FI" sz="900" dirty="0">
                          <a:effectLst/>
                        </a:rPr>
                      </a:b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>
                          <a:effectLst/>
                        </a:rPr>
                        <a:t>m-%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</a:rPr>
                        <a:t>SFS-EN 12592</a:t>
                      </a:r>
                      <a:endParaRPr lang="fi-FI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99,0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900" dirty="0">
                          <a:effectLst/>
                          <a:latin typeface="+mn-lt"/>
                        </a:rPr>
                        <a:t>≥ 99,0</a:t>
                      </a:r>
                      <a:endParaRPr lang="fi-FI" sz="9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7972469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CAA2F56-DB48-B6E8-5FF9-8EF186466A7E}"/>
              </a:ext>
            </a:extLst>
          </p:cNvPr>
          <p:cNvSpPr txBox="1"/>
          <p:nvPr/>
        </p:nvSpPr>
        <p:spPr>
          <a:xfrm>
            <a:off x="55109" y="900113"/>
            <a:ext cx="502104" cy="2366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fi-FI" sz="1200" dirty="0" err="1">
              <a:solidFill>
                <a:srgbClr val="3C3C3C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B766E0-FF2E-CCAE-E9E2-AC2686E8D978}"/>
              </a:ext>
            </a:extLst>
          </p:cNvPr>
          <p:cNvGrpSpPr/>
          <p:nvPr/>
        </p:nvGrpSpPr>
        <p:grpSpPr>
          <a:xfrm>
            <a:off x="432000" y="1199838"/>
            <a:ext cx="445468" cy="1444784"/>
            <a:chOff x="432000" y="1199838"/>
            <a:chExt cx="445468" cy="1444784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7E3B073-DAC9-8004-2F8F-70B1E1421D18}"/>
                </a:ext>
              </a:extLst>
            </p:cNvPr>
            <p:cNvSpPr/>
            <p:nvPr/>
          </p:nvSpPr>
          <p:spPr>
            <a:xfrm>
              <a:off x="443226" y="1646552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CC960A-167D-605D-2575-96A7717F0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000" y="1199838"/>
              <a:ext cx="435752" cy="273844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C27CBB1-54D5-117A-3088-2FCF8C894141}"/>
                </a:ext>
              </a:extLst>
            </p:cNvPr>
            <p:cNvSpPr/>
            <p:nvPr/>
          </p:nvSpPr>
          <p:spPr>
            <a:xfrm>
              <a:off x="443226" y="2466028"/>
              <a:ext cx="434242" cy="178594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fi-FI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9634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8BA45BA3-E795-C36E-6E84-D0A1DEFD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Bitumin laatuvaatimukset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6F9C8-C4B7-BE3E-7A9E-FA350BF62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152A6-3F77-FB95-1B41-0037FD6B15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37FDE-FCFA-428E-02FD-CE2ACB2F5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DC0CB922-5FD4-1798-E3B0-2B2D7EB88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77656" y="1202701"/>
            <a:ext cx="2384162" cy="2192430"/>
          </a:xfrm>
        </p:spPr>
        <p:txBody>
          <a:bodyPr/>
          <a:lstStyle/>
          <a:p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hauras</a:t>
            </a:r>
            <a:r>
              <a:rPr lang="en-GB" dirty="0"/>
              <a:t> </a:t>
            </a:r>
            <a:r>
              <a:rPr lang="en-GB" dirty="0" err="1"/>
              <a:t>kylmässä</a:t>
            </a:r>
            <a:endParaRPr lang="en-GB" dirty="0"/>
          </a:p>
          <a:p>
            <a:pPr lvl="1"/>
            <a:r>
              <a:rPr lang="en-GB" dirty="0" err="1"/>
              <a:t>Pakkaskatkot</a:t>
            </a:r>
            <a:endParaRPr lang="en-GB" dirty="0"/>
          </a:p>
          <a:p>
            <a:r>
              <a:rPr lang="en-GB" dirty="0" err="1"/>
              <a:t>Riittävän</a:t>
            </a:r>
            <a:r>
              <a:rPr lang="en-GB" dirty="0"/>
              <a:t> </a:t>
            </a:r>
            <a:r>
              <a:rPr lang="en-GB" dirty="0" err="1"/>
              <a:t>jäykkä</a:t>
            </a:r>
            <a:r>
              <a:rPr lang="en-GB" dirty="0"/>
              <a:t> </a:t>
            </a:r>
            <a:r>
              <a:rPr lang="en-GB" dirty="0" err="1"/>
              <a:t>päällysteen</a:t>
            </a:r>
            <a:r>
              <a:rPr lang="en-GB" dirty="0"/>
              <a:t> </a:t>
            </a:r>
            <a:r>
              <a:rPr lang="en-GB" dirty="0" err="1"/>
              <a:t>normaalilämpötiloissa</a:t>
            </a:r>
            <a:endParaRPr lang="en-GB" dirty="0"/>
          </a:p>
          <a:p>
            <a:pPr lvl="1"/>
            <a:r>
              <a:rPr lang="en-GB" dirty="0" err="1"/>
              <a:t>Deformaatio</a:t>
            </a:r>
            <a:endParaRPr lang="en-GB" dirty="0"/>
          </a:p>
          <a:p>
            <a:r>
              <a:rPr lang="en-GB" dirty="0" err="1"/>
              <a:t>Työstettävissä</a:t>
            </a:r>
            <a:r>
              <a:rPr lang="en-GB" dirty="0"/>
              <a:t> </a:t>
            </a:r>
            <a:r>
              <a:rPr lang="en-GB" dirty="0" err="1"/>
              <a:t>kuumana</a:t>
            </a:r>
            <a:endParaRPr lang="en-GB" dirty="0"/>
          </a:p>
          <a:p>
            <a:pPr lvl="1"/>
            <a:r>
              <a:rPr lang="en-GB" dirty="0" err="1"/>
              <a:t>Sopiva</a:t>
            </a:r>
            <a:r>
              <a:rPr lang="en-GB" dirty="0"/>
              <a:t> </a:t>
            </a:r>
            <a:r>
              <a:rPr lang="en-GB" dirty="0" err="1"/>
              <a:t>viskositeetti</a:t>
            </a:r>
            <a:r>
              <a:rPr lang="en-GB" dirty="0"/>
              <a:t> </a:t>
            </a:r>
            <a:r>
              <a:rPr lang="en-GB" dirty="0" err="1"/>
              <a:t>sekoittamiseen</a:t>
            </a:r>
            <a:endParaRPr lang="en-GB" dirty="0"/>
          </a:p>
          <a:p>
            <a:pPr lvl="1"/>
            <a:r>
              <a:rPr lang="en-GB" dirty="0" err="1"/>
              <a:t>Hyvä</a:t>
            </a:r>
            <a:r>
              <a:rPr lang="en-GB" dirty="0"/>
              <a:t> </a:t>
            </a:r>
            <a:r>
              <a:rPr lang="en-GB" dirty="0" err="1"/>
              <a:t>tiivistettävyys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A41469-B2F3-1E6C-BFD2-D8414567E134}"/>
              </a:ext>
            </a:extLst>
          </p:cNvPr>
          <p:cNvGrpSpPr/>
          <p:nvPr/>
        </p:nvGrpSpPr>
        <p:grpSpPr>
          <a:xfrm>
            <a:off x="432000" y="991401"/>
            <a:ext cx="6931327" cy="3823709"/>
            <a:chOff x="749227" y="1022566"/>
            <a:chExt cx="7299327" cy="4845616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3C46C756-D979-DCA9-F730-D89CFEF854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227" y="1517584"/>
              <a:ext cx="7299327" cy="4348163"/>
              <a:chOff x="620" y="667"/>
              <a:chExt cx="4598" cy="2739"/>
            </a:xfrm>
          </p:grpSpPr>
          <p:sp>
            <p:nvSpPr>
              <p:cNvPr id="40" name="Line 4">
                <a:extLst>
                  <a:ext uri="{FF2B5EF4-FFF2-40B4-BE49-F238E27FC236}">
                    <a16:creationId xmlns:a16="http://schemas.microsoft.com/office/drawing/2014/main" id="{E750DAA4-329A-4F68-B65B-2275B7F4B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" y="3224"/>
                <a:ext cx="43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" name="Line 5">
                <a:extLst>
                  <a:ext uri="{FF2B5EF4-FFF2-40B4-BE49-F238E27FC236}">
                    <a16:creationId xmlns:a16="http://schemas.microsoft.com/office/drawing/2014/main" id="{983C14D2-5D0F-D353-EACA-2F6E98DDE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" y="667"/>
                <a:ext cx="7" cy="25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2" name="Text Box 6">
                <a:extLst>
                  <a:ext uri="{FF2B5EF4-FFF2-40B4-BE49-F238E27FC236}">
                    <a16:creationId xmlns:a16="http://schemas.microsoft.com/office/drawing/2014/main" id="{F31F7E50-1085-9658-D73F-6FA744FC17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2" y="3252"/>
                <a:ext cx="60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1200" dirty="0"/>
                  <a:t>Lämpötila</a:t>
                </a:r>
                <a:endParaRPr lang="en-US" sz="1200" dirty="0"/>
              </a:p>
            </p:txBody>
          </p:sp>
          <p:sp>
            <p:nvSpPr>
              <p:cNvPr id="43" name="Text Box 7">
                <a:extLst>
                  <a:ext uri="{FF2B5EF4-FFF2-40B4-BE49-F238E27FC236}">
                    <a16:creationId xmlns:a16="http://schemas.microsoft.com/office/drawing/2014/main" id="{EDADF9DD-0C5C-C5C2-9197-CB6B3F605E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5" y="1297"/>
                <a:ext cx="1287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fi-FI" sz="1200" dirty="0"/>
                  <a:t>Viskositeetti / jäykkyys</a:t>
                </a:r>
                <a:endParaRPr lang="en-US" sz="1200" dirty="0"/>
              </a:p>
            </p:txBody>
          </p:sp>
        </p:grp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2F257691-5F11-7BA1-56E9-F9E1379CD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0582" y="5619526"/>
              <a:ext cx="45685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200" dirty="0"/>
                <a:t>60</a:t>
              </a:r>
              <a:r>
                <a:rPr lang="en-US" sz="1200" dirty="0">
                  <a:cs typeface="Arial" pitchFamily="34" charset="0"/>
                </a:rPr>
                <a:t>°C</a:t>
              </a: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AAB55BD3-7695-51FB-81E9-F0D43F9E3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676" y="2716334"/>
              <a:ext cx="174406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200" dirty="0"/>
                <a:t>Pehmenemispiste</a:t>
              </a:r>
              <a:endParaRPr lang="en-US" sz="1200" dirty="0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A592D951-DCCD-2C3A-6868-5B7894911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381" y="5620215"/>
              <a:ext cx="52578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200" dirty="0"/>
                <a:t>-25</a:t>
              </a:r>
              <a:r>
                <a:rPr lang="en-US" sz="1200" dirty="0">
                  <a:cs typeface="Arial" pitchFamily="34" charset="0"/>
                </a:rPr>
                <a:t>°C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DB1D5D0C-2CD9-AC15-29EE-2FED1E8F9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7428" y="5619525"/>
              <a:ext cx="57066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200" dirty="0"/>
                <a:t>135</a:t>
              </a:r>
              <a:r>
                <a:rPr lang="en-US" sz="1200" dirty="0">
                  <a:cs typeface="Arial" pitchFamily="34" charset="0"/>
                </a:rPr>
                <a:t>°C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AA250F-DCED-B1C3-AE3E-B59AEC150087}"/>
                </a:ext>
              </a:extLst>
            </p:cNvPr>
            <p:cNvSpPr txBox="1"/>
            <p:nvPr/>
          </p:nvSpPr>
          <p:spPr>
            <a:xfrm>
              <a:off x="2453954" y="1290338"/>
              <a:ext cx="1094276" cy="34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Tunkeuma</a:t>
              </a:r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8BDE54-7433-CE75-09F0-839195941F55}"/>
                </a:ext>
              </a:extLst>
            </p:cNvPr>
            <p:cNvSpPr txBox="1"/>
            <p:nvPr/>
          </p:nvSpPr>
          <p:spPr>
            <a:xfrm>
              <a:off x="947484" y="1022566"/>
              <a:ext cx="2146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err="1"/>
                <a:t>Fraass</a:t>
              </a:r>
              <a:r>
                <a:rPr lang="fi-FI" sz="1200" dirty="0"/>
                <a:t> murtumispiste</a:t>
              </a:r>
              <a:endParaRPr 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2F1DB88-10F1-9E73-7D07-F7F5EF5F4A61}"/>
                </a:ext>
              </a:extLst>
            </p:cNvPr>
            <p:cNvGrpSpPr/>
            <p:nvPr/>
          </p:nvGrpSpPr>
          <p:grpSpPr>
            <a:xfrm>
              <a:off x="2907960" y="2370865"/>
              <a:ext cx="186266" cy="409311"/>
              <a:chOff x="3132667" y="2062956"/>
              <a:chExt cx="186266" cy="409311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F724C8A-0842-CEAC-C512-98F554936963}"/>
                  </a:ext>
                </a:extLst>
              </p:cNvPr>
              <p:cNvCxnSpPr/>
              <p:nvPr/>
            </p:nvCxnSpPr>
            <p:spPr bwMode="auto">
              <a:xfrm flipV="1">
                <a:off x="3217333" y="2062956"/>
                <a:ext cx="0" cy="4093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3EC8138-1C16-F75A-4620-FE2802F61BB3}"/>
                  </a:ext>
                </a:extLst>
              </p:cNvPr>
              <p:cNvCxnSpPr/>
              <p:nvPr/>
            </p:nvCxnSpPr>
            <p:spPr bwMode="auto">
              <a:xfrm>
                <a:off x="3132667" y="2062956"/>
                <a:ext cx="18626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67B5B1-310A-EE77-A1D3-99436C55E59C}"/>
                </a:ext>
              </a:extLst>
            </p:cNvPr>
            <p:cNvGrpSpPr/>
            <p:nvPr/>
          </p:nvGrpSpPr>
          <p:grpSpPr>
            <a:xfrm>
              <a:off x="2907960" y="1635812"/>
              <a:ext cx="186266" cy="409311"/>
              <a:chOff x="3132667" y="1327903"/>
              <a:chExt cx="186266" cy="409311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F35E6E15-F38F-DD6D-EB73-5D0CD1689196}"/>
                  </a:ext>
                </a:extLst>
              </p:cNvPr>
              <p:cNvCxnSpPr/>
              <p:nvPr/>
            </p:nvCxnSpPr>
            <p:spPr bwMode="auto">
              <a:xfrm>
                <a:off x="3217333" y="1327903"/>
                <a:ext cx="0" cy="4093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846475A-0A48-A0BD-EE9F-D9E57BF106BC}"/>
                  </a:ext>
                </a:extLst>
              </p:cNvPr>
              <p:cNvCxnSpPr/>
              <p:nvPr/>
            </p:nvCxnSpPr>
            <p:spPr bwMode="auto">
              <a:xfrm>
                <a:off x="3132667" y="1737214"/>
                <a:ext cx="18626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F8504B36-F58E-80F9-97A7-158521FF4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665" y="5621961"/>
              <a:ext cx="45685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200" dirty="0"/>
                <a:t>25</a:t>
              </a:r>
              <a:r>
                <a:rPr lang="en-US" sz="1200" dirty="0">
                  <a:cs typeface="Arial" pitchFamily="34" charset="0"/>
                </a:rPr>
                <a:t>°C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D01007-1AD4-14E6-B7D9-FBD5F5B303A4}"/>
                </a:ext>
              </a:extLst>
            </p:cNvPr>
            <p:cNvGrpSpPr/>
            <p:nvPr/>
          </p:nvGrpSpPr>
          <p:grpSpPr>
            <a:xfrm rot="5400000">
              <a:off x="3821012" y="2634791"/>
              <a:ext cx="186266" cy="409311"/>
              <a:chOff x="3132667" y="2062956"/>
              <a:chExt cx="186266" cy="409311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5A2E259-DB7D-236B-7CAA-9003259B288D}"/>
                  </a:ext>
                </a:extLst>
              </p:cNvPr>
              <p:cNvCxnSpPr/>
              <p:nvPr/>
            </p:nvCxnSpPr>
            <p:spPr bwMode="auto">
              <a:xfrm flipV="1">
                <a:off x="3217333" y="2062956"/>
                <a:ext cx="0" cy="4093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8C2DF7D-BA39-4728-B931-19ECE9DAD8E1}"/>
                  </a:ext>
                </a:extLst>
              </p:cNvPr>
              <p:cNvCxnSpPr/>
              <p:nvPr/>
            </p:nvCxnSpPr>
            <p:spPr bwMode="auto">
              <a:xfrm>
                <a:off x="3132667" y="2062956"/>
                <a:ext cx="18626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D06575-3BC0-A246-F91D-F4F97251AE9A}"/>
                </a:ext>
              </a:extLst>
            </p:cNvPr>
            <p:cNvGrpSpPr/>
            <p:nvPr/>
          </p:nvGrpSpPr>
          <p:grpSpPr>
            <a:xfrm rot="5400000">
              <a:off x="4637448" y="2634790"/>
              <a:ext cx="186266" cy="409311"/>
              <a:chOff x="3132667" y="1327903"/>
              <a:chExt cx="186266" cy="409311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E613F97-C7A9-6D4F-FEED-172756AB05F3}"/>
                  </a:ext>
                </a:extLst>
              </p:cNvPr>
              <p:cNvCxnSpPr/>
              <p:nvPr/>
            </p:nvCxnSpPr>
            <p:spPr bwMode="auto">
              <a:xfrm>
                <a:off x="3217333" y="1327903"/>
                <a:ext cx="0" cy="4093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3C5011C-DE9A-2EF3-342E-963FE7912718}"/>
                  </a:ext>
                </a:extLst>
              </p:cNvPr>
              <p:cNvCxnSpPr/>
              <p:nvPr/>
            </p:nvCxnSpPr>
            <p:spPr bwMode="auto">
              <a:xfrm>
                <a:off x="3132667" y="1737214"/>
                <a:ext cx="18626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1EC543-95EA-901B-6FD2-B7E2C1B1CCF6}"/>
                </a:ext>
              </a:extLst>
            </p:cNvPr>
            <p:cNvGrpSpPr/>
            <p:nvPr/>
          </p:nvGrpSpPr>
          <p:grpSpPr>
            <a:xfrm>
              <a:off x="1414915" y="1423140"/>
              <a:ext cx="186266" cy="409311"/>
              <a:chOff x="3132667" y="1327903"/>
              <a:chExt cx="186266" cy="409311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75B1AF6-B98F-0297-CD0B-2838512A9782}"/>
                  </a:ext>
                </a:extLst>
              </p:cNvPr>
              <p:cNvCxnSpPr/>
              <p:nvPr/>
            </p:nvCxnSpPr>
            <p:spPr bwMode="auto">
              <a:xfrm>
                <a:off x="3217333" y="1327903"/>
                <a:ext cx="0" cy="4093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5417456-443F-84B9-4C86-73184BEA23D0}"/>
                  </a:ext>
                </a:extLst>
              </p:cNvPr>
              <p:cNvCxnSpPr/>
              <p:nvPr/>
            </p:nvCxnSpPr>
            <p:spPr bwMode="auto">
              <a:xfrm>
                <a:off x="3132667" y="1737214"/>
                <a:ext cx="18626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8F899F7-156F-4275-6000-77995AE69722}"/>
                </a:ext>
              </a:extLst>
            </p:cNvPr>
            <p:cNvGrpSpPr/>
            <p:nvPr/>
          </p:nvGrpSpPr>
          <p:grpSpPr>
            <a:xfrm>
              <a:off x="4959010" y="3443683"/>
              <a:ext cx="186266" cy="409311"/>
              <a:chOff x="3132667" y="2062956"/>
              <a:chExt cx="186266" cy="409311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F767B72-3A69-42DE-15FE-F4C65240647F}"/>
                  </a:ext>
                </a:extLst>
              </p:cNvPr>
              <p:cNvCxnSpPr/>
              <p:nvPr/>
            </p:nvCxnSpPr>
            <p:spPr bwMode="auto">
              <a:xfrm flipV="1">
                <a:off x="3217333" y="2062956"/>
                <a:ext cx="0" cy="4093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C32F2C8-4462-E424-72AE-CE8BD11F047F}"/>
                  </a:ext>
                </a:extLst>
              </p:cNvPr>
              <p:cNvCxnSpPr/>
              <p:nvPr/>
            </p:nvCxnSpPr>
            <p:spPr bwMode="auto">
              <a:xfrm>
                <a:off x="3132667" y="2062956"/>
                <a:ext cx="18626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1E3911A-A88C-E98D-7AEF-4A6499940573}"/>
                </a:ext>
              </a:extLst>
            </p:cNvPr>
            <p:cNvGrpSpPr/>
            <p:nvPr/>
          </p:nvGrpSpPr>
          <p:grpSpPr>
            <a:xfrm>
              <a:off x="6376496" y="4384435"/>
              <a:ext cx="186266" cy="409311"/>
              <a:chOff x="3132667" y="2062956"/>
              <a:chExt cx="186266" cy="409311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3238A84-5A64-12EA-1D0A-84397CAFAEF7}"/>
                  </a:ext>
                </a:extLst>
              </p:cNvPr>
              <p:cNvCxnSpPr/>
              <p:nvPr/>
            </p:nvCxnSpPr>
            <p:spPr bwMode="auto">
              <a:xfrm flipV="1">
                <a:off x="3217333" y="2062956"/>
                <a:ext cx="0" cy="4093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52D2772-1ED9-2E89-C22C-3055084973E7}"/>
                  </a:ext>
                </a:extLst>
              </p:cNvPr>
              <p:cNvCxnSpPr/>
              <p:nvPr/>
            </p:nvCxnSpPr>
            <p:spPr bwMode="auto">
              <a:xfrm>
                <a:off x="3132667" y="2062956"/>
                <a:ext cx="18626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61D40E-01E9-0884-45CA-FB20386587EC}"/>
                </a:ext>
              </a:extLst>
            </p:cNvPr>
            <p:cNvSpPr txBox="1"/>
            <p:nvPr/>
          </p:nvSpPr>
          <p:spPr>
            <a:xfrm>
              <a:off x="4344534" y="3983358"/>
              <a:ext cx="13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/>
                <a:t>Viskositeetti</a:t>
              </a:r>
            </a:p>
            <a:p>
              <a:pPr algn="ctr"/>
              <a:r>
                <a:rPr lang="fi-FI" sz="1200" dirty="0"/>
                <a:t>60°C</a:t>
              </a:r>
              <a:endParaRPr 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CF8B40-ABC3-CE21-AC1A-19FC4A58ADA3}"/>
                </a:ext>
              </a:extLst>
            </p:cNvPr>
            <p:cNvSpPr txBox="1"/>
            <p:nvPr/>
          </p:nvSpPr>
          <p:spPr>
            <a:xfrm>
              <a:off x="5776137" y="4976614"/>
              <a:ext cx="1845540" cy="34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/>
                <a:t>Viskositeetti 135 °C </a:t>
              </a:r>
            </a:p>
          </p:txBody>
        </p:sp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9F1F3163-1BAC-495B-E78A-1FE9FC1EBA6D}"/>
                </a:ext>
              </a:extLst>
            </p:cNvPr>
            <p:cNvSpPr/>
            <p:nvPr/>
          </p:nvSpPr>
          <p:spPr>
            <a:xfrm>
              <a:off x="1265426" y="1908109"/>
              <a:ext cx="6316134" cy="3090333"/>
            </a:xfrm>
            <a:custGeom>
              <a:avLst/>
              <a:gdLst>
                <a:gd name="connsiteX0" fmla="*/ 0 w 6316134"/>
                <a:gd name="connsiteY0" fmla="*/ 0 h 3090333"/>
                <a:gd name="connsiteX1" fmla="*/ 228600 w 6316134"/>
                <a:gd name="connsiteY1" fmla="*/ 0 h 3090333"/>
                <a:gd name="connsiteX2" fmla="*/ 423334 w 6316134"/>
                <a:gd name="connsiteY2" fmla="*/ 8467 h 3090333"/>
                <a:gd name="connsiteX3" fmla="*/ 592667 w 6316134"/>
                <a:gd name="connsiteY3" fmla="*/ 16933 h 3090333"/>
                <a:gd name="connsiteX4" fmla="*/ 745067 w 6316134"/>
                <a:gd name="connsiteY4" fmla="*/ 16933 h 3090333"/>
                <a:gd name="connsiteX5" fmla="*/ 922867 w 6316134"/>
                <a:gd name="connsiteY5" fmla="*/ 25400 h 3090333"/>
                <a:gd name="connsiteX6" fmla="*/ 1092200 w 6316134"/>
                <a:gd name="connsiteY6" fmla="*/ 67733 h 3090333"/>
                <a:gd name="connsiteX7" fmla="*/ 1286934 w 6316134"/>
                <a:gd name="connsiteY7" fmla="*/ 110067 h 3090333"/>
                <a:gd name="connsiteX8" fmla="*/ 1667934 w 6316134"/>
                <a:gd name="connsiteY8" fmla="*/ 245533 h 3090333"/>
                <a:gd name="connsiteX9" fmla="*/ 2311400 w 6316134"/>
                <a:gd name="connsiteY9" fmla="*/ 558800 h 3090333"/>
                <a:gd name="connsiteX10" fmla="*/ 3014134 w 6316134"/>
                <a:gd name="connsiteY10" fmla="*/ 889000 h 3090333"/>
                <a:gd name="connsiteX11" fmla="*/ 3970867 w 6316134"/>
                <a:gd name="connsiteY11" fmla="*/ 1447800 h 3090333"/>
                <a:gd name="connsiteX12" fmla="*/ 4817534 w 6316134"/>
                <a:gd name="connsiteY12" fmla="*/ 2032000 h 3090333"/>
                <a:gd name="connsiteX13" fmla="*/ 6316134 w 6316134"/>
                <a:gd name="connsiteY13" fmla="*/ 3090333 h 3090333"/>
                <a:gd name="connsiteX14" fmla="*/ 6316134 w 6316134"/>
                <a:gd name="connsiteY14" fmla="*/ 3090333 h 309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6134" h="3090333">
                  <a:moveTo>
                    <a:pt x="0" y="0"/>
                  </a:moveTo>
                  <a:lnTo>
                    <a:pt x="228600" y="0"/>
                  </a:lnTo>
                  <a:cubicBezTo>
                    <a:pt x="299156" y="1411"/>
                    <a:pt x="423334" y="8467"/>
                    <a:pt x="423334" y="8467"/>
                  </a:cubicBezTo>
                  <a:cubicBezTo>
                    <a:pt x="484012" y="11289"/>
                    <a:pt x="539045" y="15522"/>
                    <a:pt x="592667" y="16933"/>
                  </a:cubicBezTo>
                  <a:cubicBezTo>
                    <a:pt x="646289" y="18344"/>
                    <a:pt x="690034" y="15522"/>
                    <a:pt x="745067" y="16933"/>
                  </a:cubicBezTo>
                  <a:cubicBezTo>
                    <a:pt x="800100" y="18344"/>
                    <a:pt x="865012" y="16933"/>
                    <a:pt x="922867" y="25400"/>
                  </a:cubicBezTo>
                  <a:cubicBezTo>
                    <a:pt x="980722" y="33867"/>
                    <a:pt x="1031522" y="53622"/>
                    <a:pt x="1092200" y="67733"/>
                  </a:cubicBezTo>
                  <a:cubicBezTo>
                    <a:pt x="1152878" y="81844"/>
                    <a:pt x="1190978" y="80434"/>
                    <a:pt x="1286934" y="110067"/>
                  </a:cubicBezTo>
                  <a:cubicBezTo>
                    <a:pt x="1382890" y="139700"/>
                    <a:pt x="1497190" y="170744"/>
                    <a:pt x="1667934" y="245533"/>
                  </a:cubicBezTo>
                  <a:cubicBezTo>
                    <a:pt x="1838678" y="320322"/>
                    <a:pt x="2311400" y="558800"/>
                    <a:pt x="2311400" y="558800"/>
                  </a:cubicBezTo>
                  <a:cubicBezTo>
                    <a:pt x="2535767" y="666045"/>
                    <a:pt x="2737556" y="740833"/>
                    <a:pt x="3014134" y="889000"/>
                  </a:cubicBezTo>
                  <a:cubicBezTo>
                    <a:pt x="3290712" y="1037167"/>
                    <a:pt x="3670300" y="1257300"/>
                    <a:pt x="3970867" y="1447800"/>
                  </a:cubicBezTo>
                  <a:cubicBezTo>
                    <a:pt x="4271434" y="1638300"/>
                    <a:pt x="4817534" y="2032000"/>
                    <a:pt x="4817534" y="2032000"/>
                  </a:cubicBezTo>
                  <a:lnTo>
                    <a:pt x="6316134" y="3090333"/>
                  </a:lnTo>
                  <a:lnTo>
                    <a:pt x="6316134" y="3090333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528546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4852-48E8-C6AD-A3DD-7DAC0CE3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Bitumin laatuvaatimukset: koveneminen/vanheneminen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C7397-6BDA-7BBA-3F51-791B3567D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7D56A-82E5-5273-9553-5BE2F35B58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5B610-1103-0BCE-F23D-D9D48D49A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©2023 Nynas. All rights reserved.</a:t>
            </a:r>
            <a:endParaRPr lang="sv-S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E6DBA1-9826-489C-73B3-8ECEEA2F7EE7}"/>
              </a:ext>
            </a:extLst>
          </p:cNvPr>
          <p:cNvGrpSpPr/>
          <p:nvPr/>
        </p:nvGrpSpPr>
        <p:grpSpPr>
          <a:xfrm>
            <a:off x="670125" y="1166092"/>
            <a:ext cx="5903666" cy="3262949"/>
            <a:chOff x="1073076" y="1517584"/>
            <a:chExt cx="7871554" cy="4350598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29086B7D-18FC-591C-1DC8-26AA00503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3076" y="1517584"/>
              <a:ext cx="6975476" cy="4348163"/>
              <a:chOff x="824" y="667"/>
              <a:chExt cx="4394" cy="2739"/>
            </a:xfrm>
          </p:grpSpPr>
          <p:sp>
            <p:nvSpPr>
              <p:cNvPr id="24" name="Line 4">
                <a:extLst>
                  <a:ext uri="{FF2B5EF4-FFF2-40B4-BE49-F238E27FC236}">
                    <a16:creationId xmlns:a16="http://schemas.microsoft.com/office/drawing/2014/main" id="{27305B07-20EC-F3FF-6590-7B0E7F1BF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" y="3224"/>
                <a:ext cx="43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5" name="Line 5">
                <a:extLst>
                  <a:ext uri="{FF2B5EF4-FFF2-40B4-BE49-F238E27FC236}">
                    <a16:creationId xmlns:a16="http://schemas.microsoft.com/office/drawing/2014/main" id="{1A0FB4EA-FDA1-738F-6A7D-077116B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" y="667"/>
                <a:ext cx="7" cy="25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6" name="Text Box 6">
                <a:extLst>
                  <a:ext uri="{FF2B5EF4-FFF2-40B4-BE49-F238E27FC236}">
                    <a16:creationId xmlns:a16="http://schemas.microsoft.com/office/drawing/2014/main" id="{48A51A86-1856-7868-7E36-92F68C2B8E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2" y="3252"/>
                <a:ext cx="60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1200" dirty="0"/>
                  <a:t>Lämpötila</a:t>
                </a:r>
                <a:endParaRPr lang="en-US" sz="1200" dirty="0"/>
              </a:p>
            </p:txBody>
          </p:sp>
        </p:grp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8895BA9E-C6BC-01ED-C5DC-DD69035C9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0582" y="5619526"/>
              <a:ext cx="45685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200" dirty="0"/>
                <a:t>60</a:t>
              </a:r>
              <a:r>
                <a:rPr lang="en-US" sz="1200" dirty="0">
                  <a:cs typeface="Arial" pitchFamily="34" charset="0"/>
                </a:rPr>
                <a:t>°C</a:t>
              </a: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21236854-CEAF-C5C3-A906-823CD1CB8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452" y="2194796"/>
              <a:ext cx="258724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200" dirty="0"/>
                <a:t>Pehmenemispisteen muutos</a:t>
              </a:r>
              <a:endParaRPr lang="en-US" sz="1200" dirty="0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609FEE89-25CF-F915-30FA-E0AEB7604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381" y="5620215"/>
              <a:ext cx="52578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200" dirty="0"/>
                <a:t>-25</a:t>
              </a:r>
              <a:r>
                <a:rPr lang="en-US" sz="1200" dirty="0">
                  <a:cs typeface="Arial" pitchFamily="34" charset="0"/>
                </a:rPr>
                <a:t>°C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6E6E5F77-A345-7A16-4C93-484C032A8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7428" y="5619525"/>
              <a:ext cx="57066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200" dirty="0"/>
                <a:t>135</a:t>
              </a:r>
              <a:r>
                <a:rPr lang="en-US" sz="1200" dirty="0">
                  <a:cs typeface="Arial" pitchFamily="34" charset="0"/>
                </a:rPr>
                <a:t>°C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2EDCA5-C564-4826-2948-897E350568E1}"/>
                </a:ext>
              </a:extLst>
            </p:cNvPr>
            <p:cNvSpPr txBox="1"/>
            <p:nvPr/>
          </p:nvSpPr>
          <p:spPr>
            <a:xfrm>
              <a:off x="3099205" y="1680389"/>
              <a:ext cx="1859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err="1"/>
                <a:t>Jäännöstunkeuma</a:t>
              </a:r>
              <a:endParaRPr lang="en-US" sz="12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18BEF3B-AC16-5608-1436-CF839806B49F}"/>
                </a:ext>
              </a:extLst>
            </p:cNvPr>
            <p:cNvCxnSpPr/>
            <p:nvPr/>
          </p:nvCxnSpPr>
          <p:spPr bwMode="auto">
            <a:xfrm flipH="1" flipV="1">
              <a:off x="3001093" y="1911222"/>
              <a:ext cx="8466" cy="2531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BF9C7BDD-B3E0-DAE1-3B07-49D703053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665" y="5621961"/>
              <a:ext cx="45685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200" dirty="0"/>
                <a:t>25</a:t>
              </a:r>
              <a:r>
                <a:rPr lang="en-US" sz="1200" dirty="0">
                  <a:cs typeface="Arial" pitchFamily="34" charset="0"/>
                </a:rPr>
                <a:t>°C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2C54120-D59B-7CE2-CB24-A6AAB7EFCC8E}"/>
                </a:ext>
              </a:extLst>
            </p:cNvPr>
            <p:cNvCxnSpPr/>
            <p:nvPr/>
          </p:nvCxnSpPr>
          <p:spPr bwMode="auto">
            <a:xfrm rot="5400000" flipV="1">
              <a:off x="4216606" y="2392669"/>
              <a:ext cx="0" cy="40931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3DC7D5D-323E-535C-35C4-F13655405EA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35226" y="2953161"/>
              <a:ext cx="6009" cy="2530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51448EAA-48ED-BC2D-DDB9-6D408B3B62B1}"/>
                </a:ext>
              </a:extLst>
            </p:cNvPr>
            <p:cNvSpPr/>
            <p:nvPr/>
          </p:nvSpPr>
          <p:spPr>
            <a:xfrm>
              <a:off x="1265426" y="1908109"/>
              <a:ext cx="6316134" cy="3090333"/>
            </a:xfrm>
            <a:custGeom>
              <a:avLst/>
              <a:gdLst>
                <a:gd name="connsiteX0" fmla="*/ 0 w 6316134"/>
                <a:gd name="connsiteY0" fmla="*/ 0 h 3090333"/>
                <a:gd name="connsiteX1" fmla="*/ 228600 w 6316134"/>
                <a:gd name="connsiteY1" fmla="*/ 0 h 3090333"/>
                <a:gd name="connsiteX2" fmla="*/ 423334 w 6316134"/>
                <a:gd name="connsiteY2" fmla="*/ 8467 h 3090333"/>
                <a:gd name="connsiteX3" fmla="*/ 592667 w 6316134"/>
                <a:gd name="connsiteY3" fmla="*/ 16933 h 3090333"/>
                <a:gd name="connsiteX4" fmla="*/ 745067 w 6316134"/>
                <a:gd name="connsiteY4" fmla="*/ 16933 h 3090333"/>
                <a:gd name="connsiteX5" fmla="*/ 922867 w 6316134"/>
                <a:gd name="connsiteY5" fmla="*/ 25400 h 3090333"/>
                <a:gd name="connsiteX6" fmla="*/ 1092200 w 6316134"/>
                <a:gd name="connsiteY6" fmla="*/ 67733 h 3090333"/>
                <a:gd name="connsiteX7" fmla="*/ 1286934 w 6316134"/>
                <a:gd name="connsiteY7" fmla="*/ 110067 h 3090333"/>
                <a:gd name="connsiteX8" fmla="*/ 1667934 w 6316134"/>
                <a:gd name="connsiteY8" fmla="*/ 245533 h 3090333"/>
                <a:gd name="connsiteX9" fmla="*/ 2311400 w 6316134"/>
                <a:gd name="connsiteY9" fmla="*/ 558800 h 3090333"/>
                <a:gd name="connsiteX10" fmla="*/ 3014134 w 6316134"/>
                <a:gd name="connsiteY10" fmla="*/ 889000 h 3090333"/>
                <a:gd name="connsiteX11" fmla="*/ 3970867 w 6316134"/>
                <a:gd name="connsiteY11" fmla="*/ 1447800 h 3090333"/>
                <a:gd name="connsiteX12" fmla="*/ 4817534 w 6316134"/>
                <a:gd name="connsiteY12" fmla="*/ 2032000 h 3090333"/>
                <a:gd name="connsiteX13" fmla="*/ 6316134 w 6316134"/>
                <a:gd name="connsiteY13" fmla="*/ 3090333 h 3090333"/>
                <a:gd name="connsiteX14" fmla="*/ 6316134 w 6316134"/>
                <a:gd name="connsiteY14" fmla="*/ 3090333 h 309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6134" h="3090333">
                  <a:moveTo>
                    <a:pt x="0" y="0"/>
                  </a:moveTo>
                  <a:lnTo>
                    <a:pt x="228600" y="0"/>
                  </a:lnTo>
                  <a:cubicBezTo>
                    <a:pt x="299156" y="1411"/>
                    <a:pt x="423334" y="8467"/>
                    <a:pt x="423334" y="8467"/>
                  </a:cubicBezTo>
                  <a:cubicBezTo>
                    <a:pt x="484012" y="11289"/>
                    <a:pt x="539045" y="15522"/>
                    <a:pt x="592667" y="16933"/>
                  </a:cubicBezTo>
                  <a:cubicBezTo>
                    <a:pt x="646289" y="18344"/>
                    <a:pt x="690034" y="15522"/>
                    <a:pt x="745067" y="16933"/>
                  </a:cubicBezTo>
                  <a:cubicBezTo>
                    <a:pt x="800100" y="18344"/>
                    <a:pt x="865012" y="16933"/>
                    <a:pt x="922867" y="25400"/>
                  </a:cubicBezTo>
                  <a:cubicBezTo>
                    <a:pt x="980722" y="33867"/>
                    <a:pt x="1031522" y="53622"/>
                    <a:pt x="1092200" y="67733"/>
                  </a:cubicBezTo>
                  <a:cubicBezTo>
                    <a:pt x="1152878" y="81844"/>
                    <a:pt x="1190978" y="80434"/>
                    <a:pt x="1286934" y="110067"/>
                  </a:cubicBezTo>
                  <a:cubicBezTo>
                    <a:pt x="1382890" y="139700"/>
                    <a:pt x="1497190" y="170744"/>
                    <a:pt x="1667934" y="245533"/>
                  </a:cubicBezTo>
                  <a:cubicBezTo>
                    <a:pt x="1838678" y="320322"/>
                    <a:pt x="2311400" y="558800"/>
                    <a:pt x="2311400" y="558800"/>
                  </a:cubicBezTo>
                  <a:cubicBezTo>
                    <a:pt x="2535767" y="666045"/>
                    <a:pt x="2737556" y="740833"/>
                    <a:pt x="3014134" y="889000"/>
                  </a:cubicBezTo>
                  <a:cubicBezTo>
                    <a:pt x="3290712" y="1037167"/>
                    <a:pt x="3670300" y="1257300"/>
                    <a:pt x="3970867" y="1447800"/>
                  </a:cubicBezTo>
                  <a:cubicBezTo>
                    <a:pt x="4271434" y="1638300"/>
                    <a:pt x="4817534" y="2032000"/>
                    <a:pt x="4817534" y="2032000"/>
                  </a:cubicBezTo>
                  <a:lnTo>
                    <a:pt x="6316134" y="3090333"/>
                  </a:lnTo>
                  <a:lnTo>
                    <a:pt x="6316134" y="3090333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Freeform 58">
              <a:extLst>
                <a:ext uri="{FF2B5EF4-FFF2-40B4-BE49-F238E27FC236}">
                  <a16:creationId xmlns:a16="http://schemas.microsoft.com/office/drawing/2014/main" id="{0D0D343D-6A09-FE43-4889-57B61446850D}"/>
                </a:ext>
              </a:extLst>
            </p:cNvPr>
            <p:cNvSpPr/>
            <p:nvPr/>
          </p:nvSpPr>
          <p:spPr>
            <a:xfrm>
              <a:off x="1597919" y="1775504"/>
              <a:ext cx="6316134" cy="3090333"/>
            </a:xfrm>
            <a:custGeom>
              <a:avLst/>
              <a:gdLst>
                <a:gd name="connsiteX0" fmla="*/ 0 w 6316134"/>
                <a:gd name="connsiteY0" fmla="*/ 0 h 3090333"/>
                <a:gd name="connsiteX1" fmla="*/ 228600 w 6316134"/>
                <a:gd name="connsiteY1" fmla="*/ 0 h 3090333"/>
                <a:gd name="connsiteX2" fmla="*/ 423334 w 6316134"/>
                <a:gd name="connsiteY2" fmla="*/ 8467 h 3090333"/>
                <a:gd name="connsiteX3" fmla="*/ 592667 w 6316134"/>
                <a:gd name="connsiteY3" fmla="*/ 16933 h 3090333"/>
                <a:gd name="connsiteX4" fmla="*/ 745067 w 6316134"/>
                <a:gd name="connsiteY4" fmla="*/ 16933 h 3090333"/>
                <a:gd name="connsiteX5" fmla="*/ 922867 w 6316134"/>
                <a:gd name="connsiteY5" fmla="*/ 25400 h 3090333"/>
                <a:gd name="connsiteX6" fmla="*/ 1092200 w 6316134"/>
                <a:gd name="connsiteY6" fmla="*/ 67733 h 3090333"/>
                <a:gd name="connsiteX7" fmla="*/ 1286934 w 6316134"/>
                <a:gd name="connsiteY7" fmla="*/ 110067 h 3090333"/>
                <a:gd name="connsiteX8" fmla="*/ 1667934 w 6316134"/>
                <a:gd name="connsiteY8" fmla="*/ 245533 h 3090333"/>
                <a:gd name="connsiteX9" fmla="*/ 2311400 w 6316134"/>
                <a:gd name="connsiteY9" fmla="*/ 558800 h 3090333"/>
                <a:gd name="connsiteX10" fmla="*/ 3014134 w 6316134"/>
                <a:gd name="connsiteY10" fmla="*/ 889000 h 3090333"/>
                <a:gd name="connsiteX11" fmla="*/ 3970867 w 6316134"/>
                <a:gd name="connsiteY11" fmla="*/ 1447800 h 3090333"/>
                <a:gd name="connsiteX12" fmla="*/ 4817534 w 6316134"/>
                <a:gd name="connsiteY12" fmla="*/ 2032000 h 3090333"/>
                <a:gd name="connsiteX13" fmla="*/ 6316134 w 6316134"/>
                <a:gd name="connsiteY13" fmla="*/ 3090333 h 3090333"/>
                <a:gd name="connsiteX14" fmla="*/ 6316134 w 6316134"/>
                <a:gd name="connsiteY14" fmla="*/ 3090333 h 309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6134" h="3090333">
                  <a:moveTo>
                    <a:pt x="0" y="0"/>
                  </a:moveTo>
                  <a:lnTo>
                    <a:pt x="228600" y="0"/>
                  </a:lnTo>
                  <a:cubicBezTo>
                    <a:pt x="299156" y="1411"/>
                    <a:pt x="423334" y="8467"/>
                    <a:pt x="423334" y="8467"/>
                  </a:cubicBezTo>
                  <a:cubicBezTo>
                    <a:pt x="484012" y="11289"/>
                    <a:pt x="539045" y="15522"/>
                    <a:pt x="592667" y="16933"/>
                  </a:cubicBezTo>
                  <a:cubicBezTo>
                    <a:pt x="646289" y="18344"/>
                    <a:pt x="690034" y="15522"/>
                    <a:pt x="745067" y="16933"/>
                  </a:cubicBezTo>
                  <a:cubicBezTo>
                    <a:pt x="800100" y="18344"/>
                    <a:pt x="865012" y="16933"/>
                    <a:pt x="922867" y="25400"/>
                  </a:cubicBezTo>
                  <a:cubicBezTo>
                    <a:pt x="980722" y="33867"/>
                    <a:pt x="1031522" y="53622"/>
                    <a:pt x="1092200" y="67733"/>
                  </a:cubicBezTo>
                  <a:cubicBezTo>
                    <a:pt x="1152878" y="81844"/>
                    <a:pt x="1190978" y="80434"/>
                    <a:pt x="1286934" y="110067"/>
                  </a:cubicBezTo>
                  <a:cubicBezTo>
                    <a:pt x="1382890" y="139700"/>
                    <a:pt x="1497190" y="170744"/>
                    <a:pt x="1667934" y="245533"/>
                  </a:cubicBezTo>
                  <a:cubicBezTo>
                    <a:pt x="1838678" y="320322"/>
                    <a:pt x="2311400" y="558800"/>
                    <a:pt x="2311400" y="558800"/>
                  </a:cubicBezTo>
                  <a:cubicBezTo>
                    <a:pt x="2535767" y="666045"/>
                    <a:pt x="2737556" y="740833"/>
                    <a:pt x="3014134" y="889000"/>
                  </a:cubicBezTo>
                  <a:cubicBezTo>
                    <a:pt x="3290712" y="1037167"/>
                    <a:pt x="3670300" y="1257300"/>
                    <a:pt x="3970867" y="1447800"/>
                  </a:cubicBezTo>
                  <a:cubicBezTo>
                    <a:pt x="4271434" y="1638300"/>
                    <a:pt x="4817534" y="2032000"/>
                    <a:pt x="4817534" y="2032000"/>
                  </a:cubicBezTo>
                  <a:lnTo>
                    <a:pt x="6316134" y="3090333"/>
                  </a:lnTo>
                  <a:lnTo>
                    <a:pt x="6316134" y="3090333"/>
                  </a:lnTo>
                </a:path>
              </a:pathLst>
            </a:cu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B1D569-BADD-7244-4071-CE77EED631C3}"/>
                </a:ext>
              </a:extLst>
            </p:cNvPr>
            <p:cNvSpPr txBox="1"/>
            <p:nvPr/>
          </p:nvSpPr>
          <p:spPr>
            <a:xfrm>
              <a:off x="6037502" y="4858587"/>
              <a:ext cx="148309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b="1" dirty="0">
                  <a:solidFill>
                    <a:srgbClr val="FF0000"/>
                  </a:solidFill>
                </a:rPr>
                <a:t>Alkuperäinen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0D7920-62E1-40F5-6FAF-967CDCBA7989}"/>
                </a:ext>
              </a:extLst>
            </p:cNvPr>
            <p:cNvSpPr txBox="1"/>
            <p:nvPr/>
          </p:nvSpPr>
          <p:spPr>
            <a:xfrm>
              <a:off x="7152473" y="4042075"/>
              <a:ext cx="17921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b="1" dirty="0">
                  <a:solidFill>
                    <a:schemeClr val="accent1"/>
                  </a:solidFill>
                </a:rPr>
                <a:t>RTFOT:n jälkeen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4DF3AB-9297-C4F8-5E77-FC5DE036657D}"/>
                </a:ext>
              </a:extLst>
            </p:cNvPr>
            <p:cNvSpPr txBox="1"/>
            <p:nvPr/>
          </p:nvSpPr>
          <p:spPr>
            <a:xfrm>
              <a:off x="5188680" y="2614606"/>
              <a:ext cx="2346604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sz="1200" dirty="0"/>
                <a:t>Viskositeettisuhde 60°C</a:t>
              </a:r>
              <a:endParaRPr 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8FAC2B-D5BD-A397-7E3D-0D1A3E8C42AD}"/>
                </a:ext>
              </a:extLst>
            </p:cNvPr>
            <p:cNvSpPr txBox="1"/>
            <p:nvPr/>
          </p:nvSpPr>
          <p:spPr>
            <a:xfrm>
              <a:off x="1243805" y="4310294"/>
              <a:ext cx="4487468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350" dirty="0"/>
                <a:t>Jäännöstunkeuma = </a:t>
              </a:r>
              <a:r>
                <a:rPr lang="fi-FI" sz="1350" dirty="0">
                  <a:solidFill>
                    <a:schemeClr val="accent1"/>
                  </a:solidFill>
                </a:rPr>
                <a:t>Tunk</a:t>
              </a:r>
              <a:r>
                <a:rPr lang="fi-FI" sz="1350" baseline="-25000" dirty="0">
                  <a:solidFill>
                    <a:schemeClr val="accent1"/>
                  </a:solidFill>
                </a:rPr>
                <a:t>RTFOT</a:t>
              </a:r>
              <a:r>
                <a:rPr lang="fi-FI" sz="1350" baseline="-25000" dirty="0"/>
                <a:t> </a:t>
              </a:r>
              <a:r>
                <a:rPr lang="fi-FI" sz="1350" dirty="0"/>
                <a:t>/ </a:t>
              </a:r>
              <a:r>
                <a:rPr lang="fi-FI" sz="1350" dirty="0">
                  <a:solidFill>
                    <a:srgbClr val="FF0000"/>
                  </a:solidFill>
                </a:rPr>
                <a:t>Tunk</a:t>
              </a:r>
              <a:r>
                <a:rPr lang="fi-FI" sz="1350" baseline="-25000" dirty="0">
                  <a:solidFill>
                    <a:srgbClr val="FF0000"/>
                  </a:solidFill>
                </a:rPr>
                <a:t>alkup</a:t>
              </a:r>
              <a:r>
                <a:rPr lang="fi-FI" sz="1350" baseline="-25000" dirty="0"/>
                <a:t> </a:t>
              </a:r>
            </a:p>
            <a:p>
              <a:r>
                <a:rPr lang="fi-FI" sz="1350" dirty="0"/>
                <a:t>Pehm.pisteen muutos = </a:t>
              </a:r>
              <a:r>
                <a:rPr lang="fi-FI" sz="1350" dirty="0">
                  <a:solidFill>
                    <a:schemeClr val="accent1"/>
                  </a:solidFill>
                </a:rPr>
                <a:t>PP</a:t>
              </a:r>
              <a:r>
                <a:rPr lang="fi-FI" sz="1350" baseline="-25000" dirty="0">
                  <a:solidFill>
                    <a:schemeClr val="accent1"/>
                  </a:solidFill>
                </a:rPr>
                <a:t>RTFOT</a:t>
              </a:r>
              <a:r>
                <a:rPr lang="fi-FI" sz="1350" dirty="0"/>
                <a:t> – </a:t>
              </a:r>
              <a:r>
                <a:rPr lang="fi-FI" sz="1350" dirty="0">
                  <a:solidFill>
                    <a:srgbClr val="FF0000"/>
                  </a:solidFill>
                </a:rPr>
                <a:t>PP</a:t>
              </a:r>
              <a:r>
                <a:rPr lang="fi-FI" sz="1350" baseline="-25000" dirty="0">
                  <a:solidFill>
                    <a:srgbClr val="FF0000"/>
                  </a:solidFill>
                </a:rPr>
                <a:t>alkup</a:t>
              </a:r>
            </a:p>
            <a:p>
              <a:r>
                <a:rPr lang="fi-FI" sz="1350" dirty="0"/>
                <a:t>Viskositeettisuhde = </a:t>
              </a:r>
              <a:r>
                <a:rPr lang="fi-FI" sz="1350" dirty="0">
                  <a:solidFill>
                    <a:schemeClr val="accent1"/>
                  </a:solidFill>
                </a:rPr>
                <a:t>Visk</a:t>
              </a:r>
              <a:r>
                <a:rPr lang="fi-FI" sz="1350" baseline="-25000" dirty="0">
                  <a:solidFill>
                    <a:schemeClr val="accent1"/>
                  </a:solidFill>
                </a:rPr>
                <a:t>RTFOT</a:t>
              </a:r>
              <a:r>
                <a:rPr lang="fi-FI" sz="1350" dirty="0"/>
                <a:t> / </a:t>
              </a:r>
              <a:r>
                <a:rPr lang="fi-FI" sz="1350" dirty="0">
                  <a:solidFill>
                    <a:srgbClr val="FF0000"/>
                  </a:solidFill>
                </a:rPr>
                <a:t>Visk</a:t>
              </a:r>
              <a:r>
                <a:rPr lang="fi-FI" sz="1350" baseline="-25000" dirty="0">
                  <a:solidFill>
                    <a:srgbClr val="FF0000"/>
                  </a:solidFill>
                </a:rPr>
                <a:t>alkup</a:t>
              </a:r>
              <a:endParaRPr lang="en-US" sz="1350" baseline="-25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9AF0AB4-C080-B47E-777E-66A1894B7585}"/>
              </a:ext>
            </a:extLst>
          </p:cNvPr>
          <p:cNvCxnSpPr>
            <a:cxnSpLocks/>
          </p:cNvCxnSpPr>
          <p:nvPr/>
        </p:nvCxnSpPr>
        <p:spPr bwMode="auto">
          <a:xfrm flipH="1">
            <a:off x="3413255" y="1975824"/>
            <a:ext cx="171321" cy="59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91643C-009C-4D32-458C-3906E71DC441}"/>
              </a:ext>
            </a:extLst>
          </p:cNvPr>
          <p:cNvCxnSpPr/>
          <p:nvPr/>
        </p:nvCxnSpPr>
        <p:spPr bwMode="auto">
          <a:xfrm rot="5400000">
            <a:off x="3343405" y="1988158"/>
            <a:ext cx="1397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7C0146-4424-0385-9B90-BD75DA589F73}"/>
              </a:ext>
            </a:extLst>
          </p:cNvPr>
          <p:cNvCxnSpPr>
            <a:cxnSpLocks/>
          </p:cNvCxnSpPr>
          <p:nvPr/>
        </p:nvCxnSpPr>
        <p:spPr bwMode="auto">
          <a:xfrm flipH="1">
            <a:off x="3639895" y="1988158"/>
            <a:ext cx="6350" cy="2002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9FBA8A-4AA0-7687-0E2D-872024E12986}"/>
              </a:ext>
            </a:extLst>
          </p:cNvPr>
          <p:cNvCxnSpPr/>
          <p:nvPr/>
        </p:nvCxnSpPr>
        <p:spPr bwMode="auto">
          <a:xfrm>
            <a:off x="3576395" y="2188428"/>
            <a:ext cx="1397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A0880A-574D-B4F9-FCD7-28A8AD2B2988}"/>
              </a:ext>
            </a:extLst>
          </p:cNvPr>
          <p:cNvCxnSpPr>
            <a:cxnSpLocks/>
          </p:cNvCxnSpPr>
          <p:nvPr/>
        </p:nvCxnSpPr>
        <p:spPr bwMode="auto">
          <a:xfrm flipH="1">
            <a:off x="2122488" y="1201846"/>
            <a:ext cx="6350" cy="2002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71C146C-D1A3-3CA1-9F5E-072BC249B0AE}"/>
              </a:ext>
            </a:extLst>
          </p:cNvPr>
          <p:cNvCxnSpPr/>
          <p:nvPr/>
        </p:nvCxnSpPr>
        <p:spPr bwMode="auto">
          <a:xfrm>
            <a:off x="2058988" y="1402116"/>
            <a:ext cx="1397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 Box 7">
            <a:extLst>
              <a:ext uri="{FF2B5EF4-FFF2-40B4-BE49-F238E27FC236}">
                <a16:creationId xmlns:a16="http://schemas.microsoft.com/office/drawing/2014/main" id="{4F8A08D0-8E72-D6FB-84FA-987BAB2CF5E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69663" y="2186347"/>
            <a:ext cx="1643862" cy="18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fi-FI" sz="1200" dirty="0"/>
              <a:t>Viskositeetti / jäykkyys</a:t>
            </a:r>
            <a:endParaRPr lang="en-US" sz="1200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A8E8495-2784-560D-8E28-964E493BD7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3791" y="1162261"/>
            <a:ext cx="2384162" cy="2763499"/>
          </a:xfrm>
        </p:spPr>
        <p:txBody>
          <a:bodyPr/>
          <a:lstStyle/>
          <a:p>
            <a:r>
              <a:rPr lang="fi-FI" dirty="0"/>
              <a:t>Asettaa rajat sille, paljonko bitumi saa kovettua lyhytaikaisen vanhennuksen aikana (massan valmistus + levitys)</a:t>
            </a:r>
          </a:p>
          <a:p>
            <a:endParaRPr lang="fi-FI" dirty="0"/>
          </a:p>
          <a:p>
            <a:r>
              <a:rPr lang="fi-FI" dirty="0"/>
              <a:t>Toistaiseksi </a:t>
            </a:r>
            <a:r>
              <a:rPr lang="fi-FI" dirty="0" err="1"/>
              <a:t>pitkäaikaisvanhemiselle</a:t>
            </a:r>
            <a:r>
              <a:rPr lang="fi-FI" dirty="0"/>
              <a:t> ei ole vaatimuksia tuotestandardeissa</a:t>
            </a:r>
          </a:p>
        </p:txBody>
      </p:sp>
    </p:spTree>
    <p:extLst>
      <p:ext uri="{BB962C8B-B14F-4D97-AF65-F5344CB8AC3E}">
        <p14:creationId xmlns:p14="http://schemas.microsoft.com/office/powerpoint/2010/main" val="18892654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14C0-77D4-C8E4-774F-320701B8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Laadunvarmistus toimitusketjussa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D7DAB-87EF-0A22-F620-285AE9AC1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42959-B218-1516-E63B-061C9A34E7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9CB15-C0BF-A12F-47CD-71E331240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7C2A8-DAA0-8DC0-0276-072CA3AF75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Lähtökohta: CE-merkinnän edellyttämät tyyppitestaukset ja tuotestandardin esittämä minimitestaustaajuus sekä valmistajan/jakelijan FPC (</a:t>
            </a:r>
            <a:r>
              <a:rPr lang="fi-FI" dirty="0" err="1"/>
              <a:t>factory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control</a:t>
            </a:r>
            <a:r>
              <a:rPr lang="fi-FI"/>
              <a:t>).</a:t>
            </a:r>
            <a:endParaRPr lang="fi-FI" dirty="0"/>
          </a:p>
          <a:p>
            <a:r>
              <a:rPr lang="fi-FI" dirty="0"/>
              <a:t>Laadunvalvontaa tehdään useassa vaiheessa läpi toimitusketjun</a:t>
            </a:r>
          </a:p>
          <a:p>
            <a:pPr lvl="1"/>
            <a:r>
              <a:rPr lang="fi-FI" dirty="0"/>
              <a:t>Valmistuksen laadunvalvonta jalostamolla</a:t>
            </a:r>
          </a:p>
          <a:p>
            <a:pPr lvl="1"/>
            <a:r>
              <a:rPr lang="fi-FI" dirty="0"/>
              <a:t>Laivatoimitukset</a:t>
            </a:r>
          </a:p>
          <a:p>
            <a:pPr lvl="1"/>
            <a:r>
              <a:rPr lang="fi-FI" dirty="0"/>
              <a:t>Varastoinnin aikaiset tarkistusnäytteet</a:t>
            </a:r>
          </a:p>
          <a:p>
            <a:pPr lvl="1"/>
            <a:r>
              <a:rPr lang="fi-FI" dirty="0"/>
              <a:t>Autolastauksen tarkistusnäytteet</a:t>
            </a:r>
          </a:p>
          <a:p>
            <a:r>
              <a:rPr lang="fi-FI" dirty="0"/>
              <a:t>Bitumien sekoittaminen linjasekoittamalla säiliöauton lastauksen yhteydessä tai varastosäiliöissä on yleinen käytäntö jalostamoilla ja jakeluterminaaleilla. Esim.</a:t>
            </a:r>
          </a:p>
          <a:p>
            <a:pPr lvl="1"/>
            <a:r>
              <a:rPr lang="fi-FI" dirty="0"/>
              <a:t>70/100 + 160/220 </a:t>
            </a:r>
            <a:r>
              <a:rPr lang="fi-FI" dirty="0">
                <a:sym typeface="Wingdings" panose="05000000000000000000" pitchFamily="2" charset="2"/>
              </a:rPr>
              <a:t> 100/150 tai 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160/220 + 650/900  330/340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13512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F502-C7B2-3376-092F-989F71B5E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Bitumien sekoittaminen - laadunvarmistus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36BA0-FA6D-8435-7EEF-95019A4D9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D8F1A-43FA-B28C-B2F7-4ACD4B4B33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622E8-4012-9C45-43B2-0E5058FC6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45851-FB91-92D9-B32E-ED6D5EE2C5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01" y="1079999"/>
            <a:ext cx="7594399" cy="3881467"/>
          </a:xfrm>
        </p:spPr>
        <p:txBody>
          <a:bodyPr/>
          <a:lstStyle/>
          <a:p>
            <a:r>
              <a:rPr lang="fi-FI" dirty="0"/>
              <a:t>Sekoituskomponenttien ominaisuuksien perusteella lasketaan sekoitusresepti esim. halutun </a:t>
            </a:r>
            <a:r>
              <a:rPr lang="fi-FI" dirty="0" err="1"/>
              <a:t>tavoitetunkeuman</a:t>
            </a:r>
            <a:r>
              <a:rPr lang="fi-FI" dirty="0"/>
              <a:t> tai -viskositeetin saavuttamiseksi</a:t>
            </a:r>
          </a:p>
          <a:p>
            <a:r>
              <a:rPr lang="fi-FI" dirty="0">
                <a:sym typeface="Wingdings" panose="05000000000000000000" pitchFamily="2" charset="2"/>
              </a:rPr>
              <a:t>Reseptien hallinta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Vaikka </a:t>
            </a:r>
            <a:r>
              <a:rPr lang="fi-FI" dirty="0" err="1">
                <a:sym typeface="Wingdings" panose="05000000000000000000" pitchFamily="2" charset="2"/>
              </a:rPr>
              <a:t>tunkeuma</a:t>
            </a:r>
            <a:r>
              <a:rPr lang="fi-FI" dirty="0">
                <a:sym typeface="Wingdings" panose="05000000000000000000" pitchFamily="2" charset="2"/>
              </a:rPr>
              <a:t> on laskennallisesti </a:t>
            </a:r>
            <a:r>
              <a:rPr lang="fi-FI" dirty="0" err="1">
                <a:sym typeface="Wingdings" panose="05000000000000000000" pitchFamily="2" charset="2"/>
              </a:rPr>
              <a:t>spekissä</a:t>
            </a:r>
            <a:r>
              <a:rPr lang="fi-FI" dirty="0">
                <a:sym typeface="Wingdings" panose="05000000000000000000" pitchFamily="2" charset="2"/>
              </a:rPr>
              <a:t>, se ei yksin takaa että kaikki tuotteen ominaisuudet ovat spesifikaation mukaiset!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Sekoituskomponenttien ominaisuuksien laaja tuntemus (esim. </a:t>
            </a:r>
            <a:r>
              <a:rPr lang="fi-FI" dirty="0" err="1">
                <a:sym typeface="Wingdings" panose="05000000000000000000" pitchFamily="2" charset="2"/>
              </a:rPr>
              <a:t>tunkeuma</a:t>
            </a:r>
            <a:r>
              <a:rPr lang="fi-FI" dirty="0">
                <a:sym typeface="Wingdings" panose="05000000000000000000" pitchFamily="2" charset="2"/>
              </a:rPr>
              <a:t>-viskositeettisuhde)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Laskenta analysoiduilla arvoilla – ei </a:t>
            </a:r>
            <a:r>
              <a:rPr lang="fi-FI" dirty="0" err="1">
                <a:sym typeface="Wingdings" panose="05000000000000000000" pitchFamily="2" charset="2"/>
              </a:rPr>
              <a:t>tunkeumaluokan</a:t>
            </a:r>
            <a:r>
              <a:rPr lang="fi-FI" dirty="0">
                <a:sym typeface="Wingdings" panose="05000000000000000000" pitchFamily="2" charset="2"/>
              </a:rPr>
              <a:t> keskiarvolla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Laskennassa käytettävät oletukset ja korrelaatiot tiedostettava ja tutkittava 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Hallinta on sitä tärkeämpää ja vaikeampaa mitä kauempana sekoituskomponentit ovat toisistaan</a:t>
            </a:r>
          </a:p>
          <a:p>
            <a:r>
              <a:rPr lang="fi-FI" dirty="0">
                <a:sym typeface="Wingdings" panose="05000000000000000000" pitchFamily="2" charset="2"/>
              </a:rPr>
              <a:t>Onnistunut sekoittaminen edellyttää laadunvalvontasuunnitelmaa 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Reseptien ja laskentamallien varmennus analysoimalla näytteitä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Laitteistojen toimintatarkkuus</a:t>
            </a: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10269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C6CC4-5B00-2678-C996-FB927D3C8C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2973" y="1981200"/>
            <a:ext cx="4362568" cy="653154"/>
          </a:xfrm>
        </p:spPr>
        <p:txBody>
          <a:bodyPr/>
          <a:lstStyle/>
          <a:p>
            <a:r>
              <a:rPr lang="fi-FI" dirty="0"/>
              <a:t>Vedenkestävyys: tartunta ja </a:t>
            </a:r>
            <a:r>
              <a:rPr lang="fi-FI" dirty="0" err="1"/>
              <a:t>tartukkeet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9701BA-8EA6-206F-B0B4-170873FE2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592A6-ED9C-1095-A87A-EAAA2F17C7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9942E-A60D-3C4B-2F2D-786A203E6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586285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1A3F-03E1-7F5E-A2D9-F1F80B07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Päällysteen vedenkestävyys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9683C-92B8-5630-20A3-6D679F7674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Päällysteen kyky estää vettä tunkeutumasta kiviaineksen ja sideaineen väliin</a:t>
            </a:r>
          </a:p>
          <a:p>
            <a:r>
              <a:rPr lang="fi-FI" dirty="0"/>
              <a:t>Jos kiviainesta peittävä bitumikalvo rikkoutuu, kiviainesrakeen pinta paljastuu</a:t>
            </a:r>
          </a:p>
          <a:p>
            <a:r>
              <a:rPr lang="fi-FI" dirty="0"/>
              <a:t>Kiviaineksen pinta on hydrofiilinen eli vesihakuinen</a:t>
            </a:r>
          </a:p>
          <a:p>
            <a:pPr lvl="1"/>
            <a:r>
              <a:rPr lang="fi-FI" dirty="0"/>
              <a:t>Kiviainesrae peittyy mieluummin vedellä kuin öljyllä</a:t>
            </a:r>
          </a:p>
          <a:p>
            <a:r>
              <a:rPr lang="fi-FI" dirty="0"/>
              <a:t>Vähitellen vesi irrottaa bitumin kiviainesrakeen pinnasta, ja seurauksena on päällysteen purkautuminen</a:t>
            </a:r>
          </a:p>
          <a:p>
            <a:r>
              <a:rPr lang="fi-FI" dirty="0"/>
              <a:t>Riskitekijöitä: alhainen sideainepitoisuus, ohuet bitumikerrokset, epäjatkuvuuskohdat (esim. lajittumat)</a:t>
            </a:r>
          </a:p>
          <a:p>
            <a:r>
              <a:rPr lang="fi-FI" dirty="0"/>
              <a:t>Hyvä vedenkestävyys edellyttää hyvää alkutartuntaa!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D7D9C-D333-C518-42FA-DA7E65F97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78AE2-BFAC-AC68-87C5-F8A6697C67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C40AD-02FA-4958-0E4F-20A60CA55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94434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96515-DA63-880E-EE27-457DA21A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Esityksen 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4C242-A95D-69EE-FD18-18ED2DF251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Mitä bitumi on?</a:t>
            </a:r>
          </a:p>
          <a:p>
            <a:r>
              <a:rPr lang="fi-FI" dirty="0"/>
              <a:t>Mikä vaikuttaa ominaisuuksiin?</a:t>
            </a:r>
          </a:p>
          <a:p>
            <a:r>
              <a:rPr lang="fi-FI" dirty="0"/>
              <a:t>Vanheneminen ja vanhentaminen</a:t>
            </a:r>
          </a:p>
          <a:p>
            <a:r>
              <a:rPr lang="fi-FI" dirty="0"/>
              <a:t>Laatuvaatimukset; CE-merkintä ja Asfalttinormit</a:t>
            </a:r>
          </a:p>
          <a:p>
            <a:r>
              <a:rPr lang="fi-FI" dirty="0"/>
              <a:t>Vedenkestävyys, tartunta ja </a:t>
            </a:r>
            <a:r>
              <a:rPr lang="fi-FI" dirty="0" err="1"/>
              <a:t>tartukkeet</a:t>
            </a:r>
            <a:endParaRPr lang="fi-FI" dirty="0"/>
          </a:p>
          <a:p>
            <a:endParaRPr lang="fi-FI" dirty="0"/>
          </a:p>
          <a:p>
            <a:r>
              <a:rPr lang="fi-FI" dirty="0"/>
              <a:t>Esityksessä keskitytään neitseellisiin tiebitumeihin</a:t>
            </a:r>
          </a:p>
          <a:p>
            <a:pPr lvl="1"/>
            <a:r>
              <a:rPr lang="fi-FI" dirty="0"/>
              <a:t>Laatuvaatimuksia ei voi sellaisenaan soveltaa esim. asfalttirouheen sideaineelle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BB75F-9485-34B0-FD2A-4A12B3B79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1C281-40E2-5059-2A8D-842806A57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B5702-446F-8D3A-4041-CEF7DA5AF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©2023 Nynas. All rights reserved.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1131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FD2B-EDDE-5BF0-EE02-DA540249B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Tartunta kiviainekseen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6826B-6E08-C60A-CD4F-9B1BBA5FF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73550-2C3B-E7AA-BB35-BFCBE60309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C2E5E-0B27-7596-D406-167A1A39F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34661-4DDD-0E3B-740D-CC240F944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01" y="1079999"/>
            <a:ext cx="7281749" cy="3825723"/>
          </a:xfrm>
        </p:spPr>
        <p:txBody>
          <a:bodyPr/>
          <a:lstStyle/>
          <a:p>
            <a:r>
              <a:rPr lang="fi-FI" dirty="0"/>
              <a:t>Kiviaineksen ja bitumin yhteensopivuus: kiviaineksen mineralogia ja bitumin kemiallisten ominaisuudet</a:t>
            </a:r>
          </a:p>
          <a:p>
            <a:r>
              <a:rPr lang="fi-FI" dirty="0"/>
              <a:t>Mekaaninen tartunta:</a:t>
            </a:r>
          </a:p>
          <a:p>
            <a:pPr lvl="1"/>
            <a:r>
              <a:rPr lang="fi-FI" dirty="0"/>
              <a:t>Kiviaineksen pinnan tekstuuri, huokoisuus, ominaispinta-ala, puhtaus…</a:t>
            </a:r>
          </a:p>
          <a:p>
            <a:pPr lvl="2"/>
            <a:r>
              <a:rPr lang="fi-FI" dirty="0"/>
              <a:t>Karkeapintainen kiviaines tarjoaa enemmän kiinnittymispintaa, mutta voi olla vaikeampaa saada täydellinen peittoaste</a:t>
            </a:r>
          </a:p>
          <a:p>
            <a:pPr lvl="1"/>
            <a:r>
              <a:rPr lang="fi-FI" dirty="0"/>
              <a:t>Bitumin </a:t>
            </a:r>
            <a:r>
              <a:rPr lang="fi-FI" dirty="0" err="1"/>
              <a:t>reologia</a:t>
            </a:r>
            <a:r>
              <a:rPr lang="fi-FI" dirty="0"/>
              <a:t>; kovalla bitumilla parempi tartuntavoima</a:t>
            </a:r>
          </a:p>
          <a:p>
            <a:r>
              <a:rPr lang="fi-FI" dirty="0"/>
              <a:t>Kosteus:</a:t>
            </a:r>
          </a:p>
          <a:p>
            <a:pPr lvl="1"/>
            <a:r>
              <a:rPr lang="fi-FI" dirty="0"/>
              <a:t>Kiviaineksen hydrofiilisuus</a:t>
            </a:r>
          </a:p>
          <a:p>
            <a:pPr lvl="1"/>
            <a:r>
              <a:rPr lang="fi-FI" dirty="0"/>
              <a:t>Kylminä ja lämpiminä sekoitettavien asfalttimassojen osalta vedenkestävyyden varmistaminen on erityisen tärkeää, sillä kuumentamaton kiviaines sisältää aina kosteutta.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133173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2561-0F38-4AE4-A61D-A5A87050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Tartukkeet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F471F-41B9-C22E-3DAE-294EA7B2E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F4B32-EBF2-58CF-B903-5D5EB3630F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E3BFB-ED0C-9195-E966-3A5ADB801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9CADC-3B62-DE9B-D643-BF4BEBE4B9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err="1"/>
              <a:t>Tartukkeella</a:t>
            </a:r>
            <a:r>
              <a:rPr lang="fi-FI" dirty="0"/>
              <a:t> pyritään parantamaan sideaineen ja kiviaineksen välistä tartuntaa; edesauttaa tartunnan syntymistä ja/tai ylläpitää tartuntaa</a:t>
            </a:r>
          </a:p>
          <a:p>
            <a:pPr lvl="1"/>
            <a:r>
              <a:rPr lang="fi-FI" dirty="0"/>
              <a:t>Paljon erityyppisiä tuotteita markkinoilla, ja annostelut vaihtelevat merkittävästi</a:t>
            </a:r>
          </a:p>
          <a:p>
            <a:r>
              <a:rPr lang="fi-FI" dirty="0"/>
              <a:t>Aktiiviset </a:t>
            </a:r>
            <a:r>
              <a:rPr lang="fi-FI" dirty="0" err="1"/>
              <a:t>tartukkeet</a:t>
            </a:r>
            <a:r>
              <a:rPr lang="fi-FI" dirty="0"/>
              <a:t>: </a:t>
            </a:r>
          </a:p>
          <a:p>
            <a:pPr lvl="1"/>
            <a:r>
              <a:rPr lang="fi-FI" dirty="0"/>
              <a:t>Syrjäyttävät veden kiviaineksen pinnalta</a:t>
            </a:r>
          </a:p>
          <a:p>
            <a:pPr lvl="1"/>
            <a:r>
              <a:rPr lang="fi-FI" dirty="0"/>
              <a:t>Mahdollistavat hyvän peittoasteen ja alkutartunnan, mutta eivät välttämättä tarjoa pitkäaikaista vaikutusta</a:t>
            </a:r>
          </a:p>
          <a:p>
            <a:pPr lvl="1"/>
            <a:r>
              <a:rPr lang="fi-FI" dirty="0"/>
              <a:t>Paras hyöty: kylmä/matalalämpösovellukset, turboasemat (matala sekoituslämpötila, kostea kiviaines)</a:t>
            </a:r>
          </a:p>
          <a:p>
            <a:pPr lvl="1"/>
            <a:r>
              <a:rPr lang="fi-FI" dirty="0"/>
              <a:t>Esim. amiinit</a:t>
            </a:r>
          </a:p>
          <a:p>
            <a:pPr lvl="1"/>
            <a:endParaRPr lang="fi-FI" dirty="0"/>
          </a:p>
          <a:p>
            <a:pPr marL="178593" lvl="1" indent="0">
              <a:buNone/>
            </a:pP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5420F-BD28-520F-13DB-D9D7C406E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2"/>
          <a:stretch/>
        </p:blipFill>
        <p:spPr>
          <a:xfrm>
            <a:off x="1203290" y="3424903"/>
            <a:ext cx="4235272" cy="1216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856EDA-B171-5980-DE98-5F6275AAA7AA}"/>
              </a:ext>
            </a:extLst>
          </p:cNvPr>
          <p:cNvSpPr txBox="1"/>
          <p:nvPr/>
        </p:nvSpPr>
        <p:spPr>
          <a:xfrm>
            <a:off x="1357313" y="4457700"/>
            <a:ext cx="3071812" cy="2727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fi-FI" sz="1200" dirty="0" err="1">
              <a:solidFill>
                <a:srgbClr val="3C3C3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3FD14-650A-7685-2977-E836208356EA}"/>
              </a:ext>
            </a:extLst>
          </p:cNvPr>
          <p:cNvSpPr txBox="1"/>
          <p:nvPr/>
        </p:nvSpPr>
        <p:spPr>
          <a:xfrm>
            <a:off x="2128603" y="4641120"/>
            <a:ext cx="5658084" cy="2066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sz="800" dirty="0">
                <a:solidFill>
                  <a:srgbClr val="3C3C3C"/>
                </a:solidFill>
              </a:rPr>
              <a:t>Kuva: Rossi et al. 2017 </a:t>
            </a:r>
            <a:r>
              <a:rPr lang="fi-FI" sz="800" dirty="0" err="1">
                <a:solidFill>
                  <a:srgbClr val="3C3C3C"/>
                </a:solidFill>
              </a:rPr>
              <a:t>Adhesion</a:t>
            </a:r>
            <a:r>
              <a:rPr lang="fi-FI" sz="800" dirty="0">
                <a:solidFill>
                  <a:srgbClr val="3C3C3C"/>
                </a:solidFill>
              </a:rPr>
              <a:t> </a:t>
            </a:r>
            <a:r>
              <a:rPr lang="fi-FI" sz="800" dirty="0" err="1">
                <a:solidFill>
                  <a:srgbClr val="3C3C3C"/>
                </a:solidFill>
              </a:rPr>
              <a:t>promoters</a:t>
            </a:r>
            <a:r>
              <a:rPr lang="fi-FI" sz="800" dirty="0">
                <a:solidFill>
                  <a:srgbClr val="3C3C3C"/>
                </a:solidFill>
              </a:rPr>
              <a:t> in </a:t>
            </a:r>
            <a:r>
              <a:rPr lang="fi-FI" sz="800" dirty="0" err="1">
                <a:solidFill>
                  <a:srgbClr val="3C3C3C"/>
                </a:solidFill>
              </a:rPr>
              <a:t>Bituminous</a:t>
            </a:r>
            <a:r>
              <a:rPr lang="fi-FI" sz="800" dirty="0">
                <a:solidFill>
                  <a:srgbClr val="3C3C3C"/>
                </a:solidFill>
              </a:rPr>
              <a:t> Road </a:t>
            </a:r>
            <a:r>
              <a:rPr lang="fi-FI" sz="800" dirty="0" err="1">
                <a:solidFill>
                  <a:srgbClr val="3C3C3C"/>
                </a:solidFill>
              </a:rPr>
              <a:t>Materials</a:t>
            </a:r>
            <a:r>
              <a:rPr lang="fi-FI" sz="800" dirty="0">
                <a:solidFill>
                  <a:srgbClr val="3C3C3C"/>
                </a:solidFill>
              </a:rPr>
              <a:t>: </a:t>
            </a:r>
            <a:r>
              <a:rPr lang="fi-FI" sz="800" dirty="0" err="1">
                <a:solidFill>
                  <a:srgbClr val="3C3C3C"/>
                </a:solidFill>
              </a:rPr>
              <a:t>Review</a:t>
            </a:r>
            <a:r>
              <a:rPr lang="fi-FI" sz="800" dirty="0">
                <a:solidFill>
                  <a:srgbClr val="3C3C3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292594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2561-0F38-4AE4-A61D-A5A87050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Tartukkeet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F471F-41B9-C22E-3DAE-294EA7B2E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F4B32-EBF2-58CF-B903-5D5EB3630F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E3BFB-ED0C-9195-E966-3A5ADB801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9CADC-3B62-DE9B-D643-BF4BEBE4B9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Passiiviset </a:t>
            </a:r>
            <a:r>
              <a:rPr lang="fi-FI" dirty="0" err="1"/>
              <a:t>tartukkeet</a:t>
            </a:r>
            <a:r>
              <a:rPr lang="fi-FI" dirty="0"/>
              <a:t>: </a:t>
            </a:r>
          </a:p>
          <a:p>
            <a:pPr lvl="1"/>
            <a:r>
              <a:rPr lang="fi-FI" dirty="0"/>
              <a:t>Vahvistavat kiviaineksen ja bitumin välistä sidosta ja siten parantavat päällysteen vedenkestävyyttä</a:t>
            </a:r>
          </a:p>
          <a:p>
            <a:pPr lvl="1"/>
            <a:r>
              <a:rPr lang="fi-FI" dirty="0"/>
              <a:t>Eivät aktiivisesti pysty syrjäyttämään vettä rajapinnalta </a:t>
            </a:r>
            <a:r>
              <a:rPr lang="fi-FI" dirty="0">
                <a:sym typeface="Wingdings" panose="05000000000000000000" pitchFamily="2" charset="2"/>
              </a:rPr>
              <a:t> vaatii kuivan kiviaineksen (kuumasekoitteiset asfalttimassat)</a:t>
            </a:r>
            <a:endParaRPr lang="fi-FI" dirty="0"/>
          </a:p>
          <a:p>
            <a:pPr lvl="1"/>
            <a:r>
              <a:rPr lang="fi-FI" dirty="0"/>
              <a:t>Esim. </a:t>
            </a:r>
            <a:r>
              <a:rPr lang="fi-FI" dirty="0" err="1"/>
              <a:t>silaanipohjaiset</a:t>
            </a:r>
            <a:r>
              <a:rPr lang="fi-FI" dirty="0"/>
              <a:t> </a:t>
            </a:r>
            <a:r>
              <a:rPr lang="fi-FI" dirty="0" err="1"/>
              <a:t>tartukkeet</a:t>
            </a:r>
            <a:endParaRPr lang="fi-FI" dirty="0"/>
          </a:p>
          <a:p>
            <a:r>
              <a:rPr lang="fi-FI" dirty="0" err="1"/>
              <a:t>Yhdistelmätartukkeet</a:t>
            </a:r>
            <a:r>
              <a:rPr lang="fi-FI" dirty="0"/>
              <a:t>; sekä aktiivisia että passiivisia ominaisuuksia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584412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3"/>
          <p:cNvSpPr txBox="1">
            <a:spLocks/>
          </p:cNvSpPr>
          <p:nvPr/>
        </p:nvSpPr>
        <p:spPr>
          <a:xfrm>
            <a:off x="2717438" y="2300151"/>
            <a:ext cx="3800384" cy="4215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4D4D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ctr"/>
            <a:r>
              <a:rPr lang="en-GB" sz="1500" b="1" dirty="0">
                <a:solidFill>
                  <a:srgbClr val="3C3C3C"/>
                </a:solidFill>
              </a:rPr>
              <a:t>TAKING OIL FURTHER</a:t>
            </a:r>
          </a:p>
          <a:p>
            <a:pPr lvl="0" algn="ctr"/>
            <a:endParaRPr lang="en-GB" sz="1500" b="1" dirty="0">
              <a:solidFill>
                <a:srgbClr val="3C3C3C"/>
              </a:solidFill>
            </a:endParaRPr>
          </a:p>
          <a:p>
            <a:pPr lvl="0" algn="ctr"/>
            <a:r>
              <a:rPr lang="en-GB" sz="1500" dirty="0">
                <a:solidFill>
                  <a:srgbClr val="3C3C3C"/>
                </a:solidFill>
              </a:rPr>
              <a:t>We take oil further to bring lasting value </a:t>
            </a:r>
            <a:br>
              <a:rPr lang="en-GB" sz="1500" dirty="0">
                <a:solidFill>
                  <a:srgbClr val="3C3C3C"/>
                </a:solidFill>
              </a:rPr>
            </a:br>
            <a:r>
              <a:rPr lang="en-GB" sz="1500" dirty="0">
                <a:solidFill>
                  <a:srgbClr val="3C3C3C"/>
                </a:solidFill>
              </a:rPr>
              <a:t>to customers and the world we live 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A6EA7-0E91-D822-4FD2-0F1CD038EFF7}"/>
              </a:ext>
            </a:extLst>
          </p:cNvPr>
          <p:cNvSpPr txBox="1"/>
          <p:nvPr/>
        </p:nvSpPr>
        <p:spPr>
          <a:xfrm>
            <a:off x="2555784" y="645244"/>
            <a:ext cx="4038600" cy="550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fi-FI" sz="3600" dirty="0">
                <a:solidFill>
                  <a:srgbClr val="3C3C3C"/>
                </a:solidFill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4010218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F97F-39EE-0484-E950-32548F57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bitumi 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9CB54-CE9D-21CF-F189-8C478BA99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4B989-DC18-A697-62FC-D396AF14EE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4382C-4165-BF30-3949-5A3A1FC57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5D379-3DA5-BC21-D7DD-CEC8A70E55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Raakaöljyn tislauksen raskas lopputuote</a:t>
            </a:r>
          </a:p>
          <a:p>
            <a:r>
              <a:rPr lang="fi-FI" dirty="0"/>
              <a:t>Monimuotoisten hiilivetyjen seos</a:t>
            </a:r>
          </a:p>
          <a:p>
            <a:r>
              <a:rPr lang="fi-FI" dirty="0"/>
              <a:t>Väri vaihtelee tummanruskeasta mustaan</a:t>
            </a:r>
          </a:p>
          <a:p>
            <a:r>
              <a:rPr lang="fi-FI" dirty="0"/>
              <a:t>Kemiallisesti hyvin inertti materiaali</a:t>
            </a:r>
          </a:p>
          <a:p>
            <a:r>
              <a:rPr lang="fi-FI" dirty="0"/>
              <a:t>Alhainen lämmönjohtokyky</a:t>
            </a:r>
          </a:p>
          <a:p>
            <a:r>
              <a:rPr lang="fi-FI" dirty="0"/>
              <a:t>Monipuolinen rakennusmateriaali, useita käyttökohteita; asfaltointi, bitumikatteet, vedeneristys…</a:t>
            </a:r>
          </a:p>
          <a:p>
            <a:r>
              <a:rPr lang="fi-FI" dirty="0"/>
              <a:t>Kuljetetaan, varastoidaan ja käytetään kohotetuissa lämpötiloissa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77830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75AD-220C-4C95-323C-F8846F61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388066"/>
            <a:ext cx="7281749" cy="432000"/>
          </a:xfrm>
        </p:spPr>
        <p:txBody>
          <a:bodyPr/>
          <a:lstStyle/>
          <a:p>
            <a:r>
              <a:rPr lang="fi-FI" dirty="0"/>
              <a:t>Bitumi on </a:t>
            </a:r>
            <a:r>
              <a:rPr lang="fi-FI" dirty="0" err="1"/>
              <a:t>viskoelastinen</a:t>
            </a:r>
            <a:r>
              <a:rPr lang="fi-FI" dirty="0"/>
              <a:t> materiaali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BB737-9E76-D2B3-E9DE-ECA810BFF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4EBE6-E7D6-63CF-8D02-4908B9CC57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7FE26-CADA-D86C-1307-251F07409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64A29-5392-262A-5BD0-AE49B1C82C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Jäykkyys riippuu lämpötilasta ja kuormitustaajuudesta</a:t>
            </a:r>
          </a:p>
          <a:p>
            <a:pPr lvl="1"/>
            <a:r>
              <a:rPr lang="fi-FI" dirty="0"/>
              <a:t>Alhaisissa lämpötiloissa tai lyhyillä kuormitusajoilla hyvin jäykkä/kiinteä</a:t>
            </a:r>
          </a:p>
          <a:p>
            <a:pPr lvl="1"/>
            <a:r>
              <a:rPr lang="fi-FI" dirty="0"/>
              <a:t>Korkeissa lämpötiloissa tai pitkillä kuormitusajoilla juokseva neste</a:t>
            </a:r>
          </a:p>
          <a:p>
            <a:r>
              <a:rPr lang="fi-FI" dirty="0"/>
              <a:t>Valmistetaan eri jäykkyyksiin; luokitellaan </a:t>
            </a:r>
            <a:r>
              <a:rPr lang="fi-FI" dirty="0" err="1"/>
              <a:t>tunkeuman</a:t>
            </a:r>
            <a:r>
              <a:rPr lang="fi-FI" dirty="0"/>
              <a:t> tai viskositeetin perusteella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178668F-6C3A-335B-D53B-641C4A78FC99}"/>
              </a:ext>
            </a:extLst>
          </p:cNvPr>
          <p:cNvGrpSpPr/>
          <p:nvPr/>
        </p:nvGrpSpPr>
        <p:grpSpPr>
          <a:xfrm>
            <a:off x="1620363" y="2330508"/>
            <a:ext cx="4585706" cy="2389299"/>
            <a:chOff x="946151" y="760413"/>
            <a:chExt cx="7326313" cy="4764087"/>
          </a:xfrm>
        </p:grpSpPr>
        <p:grpSp>
          <p:nvGrpSpPr>
            <p:cNvPr id="57" name="Group 8">
              <a:extLst>
                <a:ext uri="{FF2B5EF4-FFF2-40B4-BE49-F238E27FC236}">
                  <a16:creationId xmlns:a16="http://schemas.microsoft.com/office/drawing/2014/main" id="{7EE58B92-113B-B3C1-9B5F-D8C813B46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6151" y="1082675"/>
              <a:ext cx="7326313" cy="4441825"/>
              <a:chOff x="603" y="667"/>
              <a:chExt cx="4615" cy="2798"/>
            </a:xfrm>
          </p:grpSpPr>
          <p:sp>
            <p:nvSpPr>
              <p:cNvPr id="67" name="Line 4">
                <a:extLst>
                  <a:ext uri="{FF2B5EF4-FFF2-40B4-BE49-F238E27FC236}">
                    <a16:creationId xmlns:a16="http://schemas.microsoft.com/office/drawing/2014/main" id="{B4852C63-1FA7-6568-77E6-CC87DC390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" y="3224"/>
                <a:ext cx="43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" name="Line 5">
                <a:extLst>
                  <a:ext uri="{FF2B5EF4-FFF2-40B4-BE49-F238E27FC236}">
                    <a16:creationId xmlns:a16="http://schemas.microsoft.com/office/drawing/2014/main" id="{FCFE8E20-4A40-D5B9-3BA3-1C2E6182D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" y="667"/>
                <a:ext cx="7" cy="25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Text Box 6">
                <a:extLst>
                  <a:ext uri="{FF2B5EF4-FFF2-40B4-BE49-F238E27FC236}">
                    <a16:creationId xmlns:a16="http://schemas.microsoft.com/office/drawing/2014/main" id="{5090D510-41FA-E215-3DEE-AF18D652D5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6" y="3252"/>
                <a:ext cx="61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altLang="en-US" sz="1100" dirty="0"/>
                  <a:t>Lämpötila</a:t>
                </a:r>
                <a:endParaRPr lang="en-US" altLang="en-US" sz="1100" dirty="0"/>
              </a:p>
            </p:txBody>
          </p:sp>
          <p:sp>
            <p:nvSpPr>
              <p:cNvPr id="70" name="Text Box 7">
                <a:extLst>
                  <a:ext uri="{FF2B5EF4-FFF2-40B4-BE49-F238E27FC236}">
                    <a16:creationId xmlns:a16="http://schemas.microsoft.com/office/drawing/2014/main" id="{482740DD-F9AB-EC7A-6614-6FCF77BC2E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15" y="1145"/>
                <a:ext cx="946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altLang="en-US" sz="1100" dirty="0"/>
                  <a:t>Viskositeetti</a:t>
                </a:r>
                <a:endParaRPr lang="en-US" altLang="en-US" sz="1100" dirty="0"/>
              </a:p>
            </p:txBody>
          </p:sp>
          <p:sp>
            <p:nvSpPr>
              <p:cNvPr id="71" name="Text Box 6">
                <a:extLst>
                  <a:ext uri="{FF2B5EF4-FFF2-40B4-BE49-F238E27FC236}">
                    <a16:creationId xmlns:a16="http://schemas.microsoft.com/office/drawing/2014/main" id="{E40F846B-076D-8644-75D0-39A1AD6F60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9" y="2186"/>
                <a:ext cx="403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altLang="en-US" sz="1600" dirty="0"/>
                  <a:t>Bitumi</a:t>
                </a:r>
                <a:endParaRPr lang="en-US" altLang="en-US" sz="1600" dirty="0"/>
              </a:p>
            </p:txBody>
          </p:sp>
        </p:grpSp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E98989B4-46C3-FE50-318A-DF237DA00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7088" y="5056188"/>
              <a:ext cx="1963737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Line 17">
              <a:extLst>
                <a:ext uri="{FF2B5EF4-FFF2-40B4-BE49-F238E27FC236}">
                  <a16:creationId xmlns:a16="http://schemas.microsoft.com/office/drawing/2014/main" id="{A8D48278-71DF-16F6-3FA8-B193ED33D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6200" y="4581525"/>
              <a:ext cx="3325813" cy="793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Line 18">
              <a:extLst>
                <a:ext uri="{FF2B5EF4-FFF2-40B4-BE49-F238E27FC236}">
                  <a16:creationId xmlns:a16="http://schemas.microsoft.com/office/drawing/2014/main" id="{51C3FAB3-84C8-C4AB-5B93-48A0E18A4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613" y="760413"/>
              <a:ext cx="1254125" cy="158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Line 19">
              <a:extLst>
                <a:ext uri="{FF2B5EF4-FFF2-40B4-BE49-F238E27FC236}">
                  <a16:creationId xmlns:a16="http://schemas.microsoft.com/office/drawing/2014/main" id="{AE475CAB-5675-A631-AC33-D012BE37A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263" y="762000"/>
              <a:ext cx="17462" cy="381000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Line 20">
              <a:extLst>
                <a:ext uri="{FF2B5EF4-FFF2-40B4-BE49-F238E27FC236}">
                  <a16:creationId xmlns:a16="http://schemas.microsoft.com/office/drawing/2014/main" id="{1CBF431A-51BC-3005-9E80-CC35F8B911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6613" y="4568825"/>
              <a:ext cx="7937" cy="48736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Text Box 21">
              <a:extLst>
                <a:ext uri="{FF2B5EF4-FFF2-40B4-BE49-F238E27FC236}">
                  <a16:creationId xmlns:a16="http://schemas.microsoft.com/office/drawing/2014/main" id="{95A61F6F-BCF4-F81A-1FC7-5BED5EB26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300" y="5207000"/>
              <a:ext cx="622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en-US" sz="1600">
                  <a:solidFill>
                    <a:srgbClr val="0066FF"/>
                  </a:solidFill>
                </a:rPr>
                <a:t>100 </a:t>
              </a:r>
              <a:r>
                <a:rPr lang="en-US" altLang="en-US" sz="1600">
                  <a:solidFill>
                    <a:srgbClr val="0066FF"/>
                  </a:solidFill>
                  <a:cs typeface="Arial" pitchFamily="34" charset="0"/>
                </a:rPr>
                <a:t>°C</a:t>
              </a:r>
            </a:p>
          </p:txBody>
        </p:sp>
        <p:sp>
          <p:nvSpPr>
            <p:cNvPr id="64" name="Text Box 22">
              <a:extLst>
                <a:ext uri="{FF2B5EF4-FFF2-40B4-BE49-F238E27FC236}">
                  <a16:creationId xmlns:a16="http://schemas.microsoft.com/office/drawing/2014/main" id="{1FECB243-0564-509B-5E9E-B28859472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413" y="5180013"/>
              <a:ext cx="3968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en-US" sz="1600">
                  <a:solidFill>
                    <a:srgbClr val="0066FF"/>
                  </a:solidFill>
                </a:rPr>
                <a:t>0 </a:t>
              </a:r>
              <a:r>
                <a:rPr lang="en-US" altLang="en-US" sz="1600">
                  <a:solidFill>
                    <a:srgbClr val="0066FF"/>
                  </a:solidFill>
                  <a:cs typeface="Arial" pitchFamily="34" charset="0"/>
                </a:rPr>
                <a:t>°C</a:t>
              </a:r>
            </a:p>
          </p:txBody>
        </p:sp>
        <p:sp>
          <p:nvSpPr>
            <p:cNvPr id="65" name="Text Box 23">
              <a:extLst>
                <a:ext uri="{FF2B5EF4-FFF2-40B4-BE49-F238E27FC236}">
                  <a16:creationId xmlns:a16="http://schemas.microsoft.com/office/drawing/2014/main" id="{6E5425CA-1382-0D56-E80B-03CC192FE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5888" y="4052093"/>
              <a:ext cx="382589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en-US" sz="1600" dirty="0">
                  <a:solidFill>
                    <a:srgbClr val="0066FF"/>
                  </a:solidFill>
                </a:rPr>
                <a:t>H</a:t>
              </a:r>
              <a:r>
                <a:rPr lang="fi-FI" altLang="en-US" sz="1600" baseline="-25000" dirty="0">
                  <a:solidFill>
                    <a:srgbClr val="0066FF"/>
                  </a:solidFill>
                </a:rPr>
                <a:t>2</a:t>
              </a:r>
              <a:r>
                <a:rPr lang="fi-FI" altLang="en-US" sz="1600" dirty="0">
                  <a:solidFill>
                    <a:srgbClr val="0066FF"/>
                  </a:solidFill>
                </a:rPr>
                <a:t>O</a:t>
              </a:r>
              <a:endParaRPr lang="en-US" altLang="en-US" sz="1600" dirty="0">
                <a:solidFill>
                  <a:srgbClr val="0066FF"/>
                </a:solidFill>
              </a:endParaRPr>
            </a:p>
          </p:txBody>
        </p:sp>
        <p:sp>
          <p:nvSpPr>
            <p:cNvPr id="66" name="Freeform 2">
              <a:extLst>
                <a:ext uri="{FF2B5EF4-FFF2-40B4-BE49-F238E27FC236}">
                  <a16:creationId xmlns:a16="http://schemas.microsoft.com/office/drawing/2014/main" id="{6765F76A-30F1-9A84-981E-FE5B33685ECE}"/>
                </a:ext>
              </a:extLst>
            </p:cNvPr>
            <p:cNvSpPr/>
            <p:nvPr/>
          </p:nvSpPr>
          <p:spPr bwMode="auto">
            <a:xfrm>
              <a:off x="1380067" y="1727200"/>
              <a:ext cx="5731933" cy="2641600"/>
            </a:xfrm>
            <a:custGeom>
              <a:avLst/>
              <a:gdLst>
                <a:gd name="connsiteX0" fmla="*/ 0 w 5731933"/>
                <a:gd name="connsiteY0" fmla="*/ 0 h 2641600"/>
                <a:gd name="connsiteX1" fmla="*/ 397933 w 5731933"/>
                <a:gd name="connsiteY1" fmla="*/ 8467 h 2641600"/>
                <a:gd name="connsiteX2" fmla="*/ 753533 w 5731933"/>
                <a:gd name="connsiteY2" fmla="*/ 42333 h 2641600"/>
                <a:gd name="connsiteX3" fmla="*/ 1261533 w 5731933"/>
                <a:gd name="connsiteY3" fmla="*/ 135467 h 2641600"/>
                <a:gd name="connsiteX4" fmla="*/ 1828800 w 5731933"/>
                <a:gd name="connsiteY4" fmla="*/ 372533 h 2641600"/>
                <a:gd name="connsiteX5" fmla="*/ 2667000 w 5731933"/>
                <a:gd name="connsiteY5" fmla="*/ 829733 h 2641600"/>
                <a:gd name="connsiteX6" fmla="*/ 3539066 w 5731933"/>
                <a:gd name="connsiteY6" fmla="*/ 1346200 h 2641600"/>
                <a:gd name="connsiteX7" fmla="*/ 5731933 w 5731933"/>
                <a:gd name="connsiteY7" fmla="*/ 2641600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1933" h="2641600">
                  <a:moveTo>
                    <a:pt x="0" y="0"/>
                  </a:moveTo>
                  <a:cubicBezTo>
                    <a:pt x="136172" y="706"/>
                    <a:pt x="272344" y="1412"/>
                    <a:pt x="397933" y="8467"/>
                  </a:cubicBezTo>
                  <a:cubicBezTo>
                    <a:pt x="523522" y="15522"/>
                    <a:pt x="609600" y="21166"/>
                    <a:pt x="753533" y="42333"/>
                  </a:cubicBezTo>
                  <a:cubicBezTo>
                    <a:pt x="897466" y="63500"/>
                    <a:pt x="1082322" y="80434"/>
                    <a:pt x="1261533" y="135467"/>
                  </a:cubicBezTo>
                  <a:cubicBezTo>
                    <a:pt x="1440744" y="190500"/>
                    <a:pt x="1594556" y="256822"/>
                    <a:pt x="1828800" y="372533"/>
                  </a:cubicBezTo>
                  <a:cubicBezTo>
                    <a:pt x="2063044" y="488244"/>
                    <a:pt x="2381956" y="667455"/>
                    <a:pt x="2667000" y="829733"/>
                  </a:cubicBezTo>
                  <a:cubicBezTo>
                    <a:pt x="2952044" y="992011"/>
                    <a:pt x="3539066" y="1346200"/>
                    <a:pt x="3539066" y="1346200"/>
                  </a:cubicBezTo>
                  <a:lnTo>
                    <a:pt x="5731933" y="264160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3804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1A4C-5F51-4855-6043-66EA123B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Raakaöljypohja + valmistusprosessi = bitumin ominaisuudet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20A9-B99B-11FE-3031-677B9106F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AFB68-75BD-AADD-9D3D-89A32973A8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63925-8427-1B80-CC6E-7A2BEC9C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04909-D756-DC26-45D6-D9EC4BBDAA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00" y="1080000"/>
            <a:ext cx="5288005" cy="2958600"/>
          </a:xfrm>
        </p:spPr>
        <p:txBody>
          <a:bodyPr/>
          <a:lstStyle/>
          <a:p>
            <a:r>
              <a:rPr lang="fi-FI" dirty="0"/>
              <a:t>Raakaöljyt ovat hyvin erilaisia esiintymästä riippuen</a:t>
            </a:r>
          </a:p>
          <a:p>
            <a:pPr lvl="1"/>
            <a:r>
              <a:rPr lang="fi-FI" dirty="0"/>
              <a:t>Bitumin saanto vaihtelee</a:t>
            </a:r>
          </a:p>
          <a:p>
            <a:pPr lvl="1"/>
            <a:r>
              <a:rPr lang="fi-FI" dirty="0"/>
              <a:t>Leikkauspiste / kiehumispistealue</a:t>
            </a:r>
          </a:p>
          <a:p>
            <a:pPr lvl="1"/>
            <a:r>
              <a:rPr lang="fi-FI" dirty="0"/>
              <a:t>Kemiallinen koostumus</a:t>
            </a:r>
          </a:p>
          <a:p>
            <a:r>
              <a:rPr lang="fi-FI" dirty="0"/>
              <a:t>Jalostamot ovat keskenään erilaisia</a:t>
            </a:r>
          </a:p>
          <a:p>
            <a:r>
              <a:rPr lang="fi-FI" dirty="0"/>
              <a:t>Sekä raakaöljypohjan, että prosessoinnin ominaispiirteet vaikuttavat lopputuotteen ominaisuuksiin</a:t>
            </a:r>
          </a:p>
          <a:p>
            <a:r>
              <a:rPr lang="fi-FI" dirty="0"/>
              <a:t>Kaksi saman spesifikaation vaatimukset täyttävää bitumia voivat olla erilaisia fysikaalisilta tai kemiallisilta ominaisuuksiltaan; esim.</a:t>
            </a:r>
          </a:p>
          <a:p>
            <a:pPr lvl="2"/>
            <a:r>
              <a:rPr lang="fi-FI" dirty="0"/>
              <a:t>Esim. toisella bitumilla voi olla paremmat kylmäominaisuudet ja toisella vanhenemisominaisuudet </a:t>
            </a:r>
            <a:r>
              <a:rPr lang="fi-FI" dirty="0" err="1"/>
              <a:t>jne</a:t>
            </a:r>
            <a:endParaRPr lang="fi-FI" dirty="0"/>
          </a:p>
          <a:p>
            <a:pPr lvl="2"/>
            <a:r>
              <a:rPr lang="fi-FI" dirty="0"/>
              <a:t>Käytettävyys bitumiemulsion tai </a:t>
            </a:r>
            <a:r>
              <a:rPr lang="fi-FI" dirty="0" err="1"/>
              <a:t>PMB:n</a:t>
            </a:r>
            <a:r>
              <a:rPr lang="fi-FI" dirty="0"/>
              <a:t> valmistamiseen</a:t>
            </a:r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9DECC161-A65F-2385-A38B-5F7FC77EF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2" r="16421" b="7495"/>
          <a:stretch/>
        </p:blipFill>
        <p:spPr>
          <a:xfrm>
            <a:off x="5926667" y="723906"/>
            <a:ext cx="3217333" cy="44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492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1433-FA65-B074-6DCA-88075F1B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Bitumin vanheneminen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40749-A543-EC4E-92B7-9536B1737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3E644-D341-4D7A-48EA-AF725283B9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231D-9427-5EA3-86F2-6C1AAFB7A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F8B66-495E-20E1-BC0C-7E0299B75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01" y="1079999"/>
            <a:ext cx="7281749" cy="3861455"/>
          </a:xfrm>
        </p:spPr>
        <p:txBody>
          <a:bodyPr/>
          <a:lstStyle/>
          <a:p>
            <a:r>
              <a:rPr lang="fi-FI" dirty="0"/>
              <a:t>Bitumin ominaisuudet muuttuvat ”vanhenemisen” myötä </a:t>
            </a:r>
          </a:p>
          <a:p>
            <a:pPr lvl="1"/>
            <a:r>
              <a:rPr lang="fi-FI" dirty="0"/>
              <a:t>Molekyylipaino kasvaa, viskositeetti kasvaa, bitumista tulee jäykempää</a:t>
            </a:r>
          </a:p>
          <a:p>
            <a:r>
              <a:rPr lang="fi-FI" dirty="0"/>
              <a:t>Vanhenemisen mekanismit</a:t>
            </a:r>
          </a:p>
          <a:p>
            <a:pPr lvl="1"/>
            <a:r>
              <a:rPr lang="fi-FI" dirty="0"/>
              <a:t>Hapettuminen</a:t>
            </a:r>
          </a:p>
          <a:p>
            <a:pPr lvl="1"/>
            <a:r>
              <a:rPr lang="fi-FI" dirty="0"/>
              <a:t>Haihtuminen (pehmeimmät bitumiluokat)</a:t>
            </a:r>
          </a:p>
          <a:p>
            <a:pPr lvl="1"/>
            <a:r>
              <a:rPr lang="fi-FI" dirty="0"/>
              <a:t>UV-säteily</a:t>
            </a:r>
          </a:p>
          <a:p>
            <a:pPr lvl="1"/>
            <a:r>
              <a:rPr lang="fi-FI" dirty="0"/>
              <a:t>Tihkuminen kiviainekseen (huokoiset kivet)</a:t>
            </a:r>
          </a:p>
          <a:p>
            <a:pPr lvl="1"/>
            <a:r>
              <a:rPr lang="fi-FI" dirty="0"/>
              <a:t>Fyysinen kovettuminen (vahojen kristallisoituminen – palautuvaa!)</a:t>
            </a:r>
          </a:p>
          <a:p>
            <a:r>
              <a:rPr lang="fi-FI" dirty="0"/>
              <a:t>Merkittävät tekijät: lämpötila, pinta-ala vs. kokonaistilavuus ja aika</a:t>
            </a:r>
          </a:p>
        </p:txBody>
      </p:sp>
    </p:spTree>
    <p:extLst>
      <p:ext uri="{BB962C8B-B14F-4D97-AF65-F5344CB8AC3E}">
        <p14:creationId xmlns:p14="http://schemas.microsoft.com/office/powerpoint/2010/main" val="28336293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4AC4-46DB-3684-DCCC-2DEE69D2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Bitumin vanheneminen, ja vanhentaminen laboratoriossa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13698-0399-5939-7537-FDC4892FE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634B1-453B-99EE-09BA-85226A6C34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B2FC8-8F40-354B-4C53-8E3141A2E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152FE-7333-FAE3-07DD-C232C1BCD4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01" y="1080000"/>
            <a:ext cx="7281749" cy="1491750"/>
          </a:xfrm>
        </p:spPr>
        <p:txBody>
          <a:bodyPr/>
          <a:lstStyle/>
          <a:p>
            <a:r>
              <a:rPr lang="fi-FI" dirty="0"/>
              <a:t>Vanhentumista tapahtuu:</a:t>
            </a:r>
          </a:p>
          <a:p>
            <a:pPr lvl="1"/>
            <a:r>
              <a:rPr lang="fi-FI" dirty="0"/>
              <a:t>Bitumin kuumavarastoinnissa</a:t>
            </a:r>
          </a:p>
          <a:p>
            <a:pPr lvl="1"/>
            <a:r>
              <a:rPr lang="fi-FI" dirty="0"/>
              <a:t>Asfalttimassan valmistuksen ja levityksen aikana</a:t>
            </a:r>
          </a:p>
          <a:p>
            <a:pPr lvl="1"/>
            <a:r>
              <a:rPr lang="fi-FI" dirty="0"/>
              <a:t>Asfalttipäällysteen käyttöiän aikana</a:t>
            </a:r>
          </a:p>
          <a:p>
            <a:pPr lvl="2"/>
            <a:r>
              <a:rPr lang="fi-FI" dirty="0"/>
              <a:t>Pinnalla vanheneminen on nopeampaa kuin päällysteen sisällä </a:t>
            </a:r>
          </a:p>
          <a:p>
            <a:pPr lvl="2"/>
            <a:r>
              <a:rPr lang="fi-FI" dirty="0"/>
              <a:t>Tyhjätila – avoimissa asfalteissa vanheneminen on nopeampaa kuin tiiviissä</a:t>
            </a:r>
          </a:p>
          <a:p>
            <a:pPr lvl="2"/>
            <a:r>
              <a:rPr lang="fi-FI" dirty="0"/>
              <a:t>Sideainepitoisuus – </a:t>
            </a:r>
            <a:r>
              <a:rPr lang="fi-FI" dirty="0" err="1"/>
              <a:t>vanheminen</a:t>
            </a:r>
            <a:r>
              <a:rPr lang="fi-FI" dirty="0"/>
              <a:t> nopeutuu kun sideainekalvo on ohut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B06D72-F6F4-9D26-0C68-DCE465984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5232" r="1718" b="12452"/>
          <a:stretch/>
        </p:blipFill>
        <p:spPr bwMode="auto">
          <a:xfrm>
            <a:off x="432000" y="2826600"/>
            <a:ext cx="4402666" cy="20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130AD2D-E0EA-7D30-C051-137DC69A3D7E}"/>
              </a:ext>
            </a:extLst>
          </p:cNvPr>
          <p:cNvSpPr txBox="1">
            <a:spLocks/>
          </p:cNvSpPr>
          <p:nvPr/>
        </p:nvSpPr>
        <p:spPr>
          <a:xfrm>
            <a:off x="5054801" y="2792799"/>
            <a:ext cx="4004532" cy="2143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7163" indent="-157163" algn="l" defTabSz="685800" rtl="0" eaLnBrk="1" fontAlgn="base" latinLnBrk="0" hangingPunct="1">
              <a:spcBef>
                <a:spcPts val="75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lang="sv-SE" sz="1350" kern="1200">
                <a:solidFill>
                  <a:srgbClr val="3C3C3C"/>
                </a:solidFill>
                <a:latin typeface="Arial" charset="0"/>
                <a:ea typeface="+mn-ea"/>
                <a:cs typeface="+mn-cs"/>
              </a:defRPr>
            </a:lvl1pPr>
            <a:lvl2pPr marL="336947" marR="0" indent="-158354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10000"/>
              <a:buFont typeface="Arial" pitchFamily="34" charset="0"/>
              <a:buChar char="•"/>
              <a:tabLst/>
              <a:defRPr lang="sv-SE" sz="1350" kern="1200" baseline="0" smtClean="0">
                <a:solidFill>
                  <a:srgbClr val="3C3C3C"/>
                </a:solidFill>
                <a:latin typeface="Arial" charset="0"/>
                <a:ea typeface="+mn-ea"/>
                <a:cs typeface="+mn-cs"/>
              </a:defRPr>
            </a:lvl2pPr>
            <a:lvl3pPr marL="604838" indent="-201216" algn="l" defTabSz="6858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20000"/>
              <a:buFont typeface="Arial" pitchFamily="34" charset="0"/>
              <a:buChar char="•"/>
              <a:defRPr lang="sv-SE" sz="1350" kern="1200" baseline="0">
                <a:solidFill>
                  <a:srgbClr val="3C3C3C"/>
                </a:solidFill>
                <a:latin typeface="Arial" charset="0"/>
                <a:ea typeface="+mn-ea"/>
                <a:cs typeface="+mn-cs"/>
              </a:defRPr>
            </a:lvl3pPr>
            <a:lvl4pPr marL="807244" indent="-202406" algn="l" defTabSz="6858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20000"/>
              <a:buFont typeface="Arial" pitchFamily="34" charset="0"/>
              <a:buChar char="•"/>
              <a:defRPr lang="sv-SE" sz="1350" kern="1200" baseline="0">
                <a:solidFill>
                  <a:srgbClr val="3C3C3C"/>
                </a:solidFill>
                <a:latin typeface="Arial" charset="0"/>
                <a:ea typeface="+mn-ea"/>
                <a:cs typeface="+mn-cs"/>
              </a:defRPr>
            </a:lvl4pPr>
            <a:lvl5pPr marL="1008460" indent="-201216" algn="l" defTabSz="6858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FFD500"/>
              </a:buClr>
              <a:buSzPct val="120000"/>
              <a:buFont typeface="Arial" pitchFamily="34" charset="0"/>
              <a:buChar char="•"/>
              <a:defRPr lang="sv-SE" sz="1350" kern="1200" baseline="0">
                <a:solidFill>
                  <a:srgbClr val="3C3C3C"/>
                </a:solidFill>
                <a:latin typeface="Arial" charset="0"/>
                <a:ea typeface="+mn-ea"/>
                <a:cs typeface="+mn-cs"/>
              </a:defRPr>
            </a:lvl5pPr>
            <a:lvl6pPr marL="810816" indent="-20836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Bitumin vanhentaminen laboratoriossa:</a:t>
            </a:r>
          </a:p>
          <a:p>
            <a:pPr lvl="1"/>
            <a:r>
              <a:rPr lang="fi-FI" dirty="0"/>
              <a:t>Lyhytaikainen vanhentaminen ohutkalvokokeella RTFOT 163 °C tai </a:t>
            </a:r>
            <a:br>
              <a:rPr lang="fi-FI" dirty="0"/>
            </a:br>
            <a:r>
              <a:rPr lang="fi-FI" dirty="0"/>
              <a:t>TFOT 120 °C hyvin pehmeille bitumeille</a:t>
            </a:r>
          </a:p>
          <a:p>
            <a:pPr lvl="1"/>
            <a:r>
              <a:rPr lang="fi-FI" dirty="0"/>
              <a:t>Pitkäaikainen vanhentaminen PAV (</a:t>
            </a:r>
            <a:r>
              <a:rPr lang="fi-FI" dirty="0" err="1"/>
              <a:t>Pressure</a:t>
            </a:r>
            <a:r>
              <a:rPr lang="fi-FI" dirty="0"/>
              <a:t> </a:t>
            </a:r>
            <a:r>
              <a:rPr lang="fi-FI" dirty="0" err="1"/>
              <a:t>Aging</a:t>
            </a:r>
            <a:r>
              <a:rPr lang="fi-FI" dirty="0"/>
              <a:t> </a:t>
            </a:r>
            <a:r>
              <a:rPr lang="fi-FI" dirty="0" err="1"/>
              <a:t>Vessel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67293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262A38-0EC4-7C7D-56F8-38377FC48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9F53B-68F7-402D-8883-CC8AD69B34F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101D0-BF95-D599-CD8B-305D0AD84E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15 March,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9A12D-1D03-4F0E-AEB5-BC98AA6A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Nynas. All rights reserved.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EF43D-826F-6E70-ACED-5D1B1F5729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/>
              <a:t>Liimaa</a:t>
            </a:r>
            <a:r>
              <a:rPr lang="en-GB" dirty="0"/>
              <a:t> </a:t>
            </a:r>
            <a:r>
              <a:rPr lang="en-GB" dirty="0" err="1"/>
              <a:t>kivet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pinnat</a:t>
            </a:r>
            <a:endParaRPr lang="en-GB" dirty="0"/>
          </a:p>
          <a:p>
            <a:r>
              <a:rPr lang="en-GB" dirty="0" err="1"/>
              <a:t>Työstettävissä</a:t>
            </a:r>
            <a:r>
              <a:rPr lang="en-GB" dirty="0"/>
              <a:t> </a:t>
            </a:r>
            <a:r>
              <a:rPr lang="en-GB" dirty="0" err="1"/>
              <a:t>kuumana</a:t>
            </a:r>
            <a:endParaRPr lang="en-GB" dirty="0"/>
          </a:p>
          <a:p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hauras</a:t>
            </a:r>
            <a:r>
              <a:rPr lang="en-GB" dirty="0"/>
              <a:t> </a:t>
            </a:r>
            <a:r>
              <a:rPr lang="en-GB" dirty="0" err="1"/>
              <a:t>kylmässä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riittävän</a:t>
            </a:r>
            <a:r>
              <a:rPr lang="en-GB" dirty="0"/>
              <a:t> </a:t>
            </a:r>
            <a:r>
              <a:rPr lang="en-GB" dirty="0" err="1"/>
              <a:t>jäykkä</a:t>
            </a:r>
            <a:r>
              <a:rPr lang="en-GB" dirty="0"/>
              <a:t> </a:t>
            </a:r>
            <a:r>
              <a:rPr lang="en-GB" dirty="0" err="1"/>
              <a:t>normaalilämpötiloissa</a:t>
            </a:r>
            <a:endParaRPr lang="en-GB" dirty="0"/>
          </a:p>
          <a:p>
            <a:r>
              <a:rPr lang="fi-FI" dirty="0"/>
              <a:t>Ei kovetu liikaa tai liian nopeasti vanhenemisen vaikutuksesta</a:t>
            </a:r>
          </a:p>
          <a:p>
            <a:r>
              <a:rPr lang="fi-FI" dirty="0"/>
              <a:t>Vedenkestävyys</a:t>
            </a:r>
          </a:p>
          <a:p>
            <a:r>
              <a:rPr lang="fi-FI" dirty="0"/>
              <a:t>Turvallinen käyttää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A178CC-86E0-B604-4931-F635254E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04813"/>
            <a:ext cx="7281863" cy="431800"/>
          </a:xfrm>
        </p:spPr>
        <p:txBody>
          <a:bodyPr/>
          <a:lstStyle/>
          <a:p>
            <a:r>
              <a:rPr lang="en-GB" dirty="0" err="1"/>
              <a:t>Mitä</a:t>
            </a:r>
            <a:r>
              <a:rPr lang="en-GB" dirty="0"/>
              <a:t> </a:t>
            </a:r>
            <a:r>
              <a:rPr lang="en-GB" dirty="0" err="1"/>
              <a:t>bitumilta</a:t>
            </a:r>
            <a:r>
              <a:rPr lang="en-GB" dirty="0"/>
              <a:t> </a:t>
            </a:r>
            <a:r>
              <a:rPr lang="en-GB" dirty="0" err="1"/>
              <a:t>vaaditaan</a:t>
            </a:r>
            <a:r>
              <a:rPr lang="en-GB" dirty="0"/>
              <a:t> </a:t>
            </a:r>
            <a:r>
              <a:rPr lang="en-GB" dirty="0" err="1"/>
              <a:t>päällystämisessä</a:t>
            </a:r>
            <a:r>
              <a:rPr lang="en-GB" dirty="0"/>
              <a:t> - </a:t>
            </a:r>
            <a:r>
              <a:rPr lang="en-GB" dirty="0" err="1"/>
              <a:t>käytännössä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75244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9270C89D-FB4A-4AE9-9D3D-F4DF98F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 err="1"/>
              <a:t>Bitumien</a:t>
            </a:r>
            <a:r>
              <a:rPr lang="sv-SE" dirty="0"/>
              <a:t> </a:t>
            </a:r>
            <a:r>
              <a:rPr lang="sv-SE" dirty="0" err="1"/>
              <a:t>laatuvaatimukset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A576A22-9A19-4313-A3DA-87F3D6232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A49F53B-68F7-402D-8883-CC8AD69B34F2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C6E6CE-8CD3-4686-8E62-4F05D3FB23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anchor="b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GB"/>
              <a:t>15 March, 2023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BA1E00-00A0-43F7-8B57-98C7C929E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©2023 Nynas. All rights reserved.</a:t>
            </a:r>
            <a:endParaRPr lang="sv-SE"/>
          </a:p>
        </p:txBody>
      </p:sp>
      <p:graphicFrame>
        <p:nvGraphicFramePr>
          <p:cNvPr id="18" name="Platshållare för innehåll 8">
            <a:extLst>
              <a:ext uri="{FF2B5EF4-FFF2-40B4-BE49-F238E27FC236}">
                <a16:creationId xmlns:a16="http://schemas.microsoft.com/office/drawing/2014/main" id="{4CBBD3D6-1B0D-B796-B3E8-88010CD30C08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706900536"/>
              </p:ext>
            </p:extLst>
          </p:nvPr>
        </p:nvGraphicFramePr>
        <p:xfrm>
          <a:off x="431800" y="1079500"/>
          <a:ext cx="7281863" cy="307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3a1cf56a5a4a9275d2ee6fb5b81e67f6ee1e015"/>
  <p:tag name="ISPRING_RESOURCE_PATHS_HASH_PRESENTER" val="84fec1f7d8c7c0b7ec3f648f9156727392377ed9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lltYBz0ITmoWzqE0Pkt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ynas Corp">
  <a:themeElements>
    <a:clrScheme name="Anpassat 75">
      <a:dk1>
        <a:srgbClr val="3C3C3C"/>
      </a:dk1>
      <a:lt1>
        <a:srgbClr val="FFFFFF"/>
      </a:lt1>
      <a:dk2>
        <a:srgbClr val="9F3259"/>
      </a:dk2>
      <a:lt2>
        <a:srgbClr val="D8E2EE"/>
      </a:lt2>
      <a:accent1>
        <a:srgbClr val="0054A3"/>
      </a:accent1>
      <a:accent2>
        <a:srgbClr val="FFD500"/>
      </a:accent2>
      <a:accent3>
        <a:srgbClr val="919191"/>
      </a:accent3>
      <a:accent4>
        <a:srgbClr val="69AAA4"/>
      </a:accent4>
      <a:accent5>
        <a:srgbClr val="B8CAE0"/>
      </a:accent5>
      <a:accent6>
        <a:srgbClr val="3C3C3C"/>
      </a:accent6>
      <a:hlink>
        <a:srgbClr val="0054A3"/>
      </a:hlink>
      <a:folHlink>
        <a:srgbClr val="69AAA4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lIns="36000" tIns="36000" rIns="36000" bIns="36000" rtlCol="0" anchor="t" anchorCtr="0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C3C3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>
          <a:defRPr sz="1200" dirty="0" err="1" smtClean="0">
            <a:solidFill>
              <a:srgbClr val="3C3C3C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ynas PPT template_wide_2021.pptx" id="{4FB7A82D-C400-4F67-9354-771767EE837B}" vid="{FDD7CF4A-DF4D-440C-ABE5-073AEF4D1F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Nynas PPT template_wide_2021</Template>
  <TotalTime>0</TotalTime>
  <Words>1822</Words>
  <Application>Microsoft Office PowerPoint</Application>
  <PresentationFormat>On-screen Show (16:9)</PresentationFormat>
  <Paragraphs>469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</vt:lpstr>
      <vt:lpstr>Times New Roman</vt:lpstr>
      <vt:lpstr>Nynas Corp</vt:lpstr>
      <vt:lpstr>think-cell Slide</vt:lpstr>
      <vt:lpstr>PowerPoint Presentation</vt:lpstr>
      <vt:lpstr>Esityksen sisältö</vt:lpstr>
      <vt:lpstr>Mitä bitumi on?</vt:lpstr>
      <vt:lpstr>Bitumi on viskoelastinen materiaali</vt:lpstr>
      <vt:lpstr>Raakaöljypohja + valmistusprosessi = bitumin ominaisuudet</vt:lpstr>
      <vt:lpstr>Bitumin vanheneminen</vt:lpstr>
      <vt:lpstr>Bitumin vanheneminen, ja vanhentaminen laboratoriossa</vt:lpstr>
      <vt:lpstr>Mitä bitumilta vaaditaan päällystämisessä - käytännössä?</vt:lpstr>
      <vt:lpstr>Bitumien laatuvaatimukset</vt:lpstr>
      <vt:lpstr>CE-merkintä ja Asfalttinormien laatuvaatimukset</vt:lpstr>
      <vt:lpstr>Tiebitumien laatuvaatimukset Asfalttinormeissa (SFS-EN 12591)</vt:lpstr>
      <vt:lpstr>Pehmeiden tiebitumien laatuvaatimukset Asfalttinormeissa  (SFS-EN 12591)</vt:lpstr>
      <vt:lpstr>Viskositeettiluokiteltujen tiebitumien laatuvaatimukset Asfalttinormeissa (SFS-EN 12591)</vt:lpstr>
      <vt:lpstr>Bitumin laatuvaatimukset</vt:lpstr>
      <vt:lpstr>Bitumin laatuvaatimukset: koveneminen/vanheneminen</vt:lpstr>
      <vt:lpstr>Laadunvarmistus toimitusketjussa</vt:lpstr>
      <vt:lpstr>Bitumien sekoittaminen - laadunvarmistus</vt:lpstr>
      <vt:lpstr>PowerPoint Presentation</vt:lpstr>
      <vt:lpstr>Päällysteen vedenkestävyys</vt:lpstr>
      <vt:lpstr>Tartunta kiviainekseen</vt:lpstr>
      <vt:lpstr>Tartukkeet</vt:lpstr>
      <vt:lpstr>Tartukkeet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Teresa Fischer</dc:creator>
  <cp:keywords/>
  <dc:description/>
  <cp:lastModifiedBy>Helena Remes</cp:lastModifiedBy>
  <cp:revision>4</cp:revision>
  <cp:lastPrinted>2015-11-23T15:00:13Z</cp:lastPrinted>
  <dcterms:created xsi:type="dcterms:W3CDTF">2022-01-14T13:11:22Z</dcterms:created>
  <dcterms:modified xsi:type="dcterms:W3CDTF">2023-03-15T06:47:43Z</dcterms:modified>
  <cp:category/>
</cp:coreProperties>
</file>