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8" r:id="rId5"/>
    <p:sldId id="267" r:id="rId6"/>
    <p:sldId id="324" r:id="rId7"/>
    <p:sldId id="325" r:id="rId8"/>
    <p:sldId id="338" r:id="rId9"/>
    <p:sldId id="365" r:id="rId10"/>
    <p:sldId id="368" r:id="rId11"/>
    <p:sldId id="260" r:id="rId12"/>
    <p:sldId id="259" r:id="rId13"/>
    <p:sldId id="261" r:id="rId14"/>
    <p:sldId id="367" r:id="rId15"/>
    <p:sldId id="265" r:id="rId16"/>
    <p:sldId id="370" r:id="rId17"/>
    <p:sldId id="266" r:id="rId18"/>
    <p:sldId id="366" r:id="rId19"/>
    <p:sldId id="369" r:id="rId20"/>
    <p:sldId id="263" r:id="rId21"/>
  </p:sldIdLst>
  <p:sldSz cx="12192000" cy="6858000"/>
  <p:notesSz cx="6792913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86446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ayla365-my.sharepoint.com/personal/joonas_tielinen_vayla_fi/Documents/Talousgraafit/talouskalvot_link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'Keh. Inv. rah keh. väylämuodot'!$C$14</c:f>
              <c:strCache>
                <c:ptCount val="1"/>
                <c:pt idx="0">
                  <c:v>Tie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väylämuodot'!$D$14:$T$14</c:f>
              <c:numCache>
                <c:formatCode>0</c:formatCode>
                <c:ptCount val="17"/>
                <c:pt idx="0">
                  <c:v>251.238023</c:v>
                </c:pt>
                <c:pt idx="1">
                  <c:v>177.62899999999999</c:v>
                </c:pt>
                <c:pt idx="2">
                  <c:v>288.81343299999997</c:v>
                </c:pt>
                <c:pt idx="3">
                  <c:v>278.21300000000002</c:v>
                </c:pt>
                <c:pt idx="4">
                  <c:v>270.8</c:v>
                </c:pt>
                <c:pt idx="5">
                  <c:v>272.30510600000002</c:v>
                </c:pt>
                <c:pt idx="6">
                  <c:v>354.16500000000002</c:v>
                </c:pt>
                <c:pt idx="7">
                  <c:v>340.39516300000003</c:v>
                </c:pt>
                <c:pt idx="8">
                  <c:v>344.705736</c:v>
                </c:pt>
                <c:pt idx="9">
                  <c:v>349.36526400000002</c:v>
                </c:pt>
                <c:pt idx="10">
                  <c:v>316.83547900000002</c:v>
                </c:pt>
                <c:pt idx="11">
                  <c:v>285.47517800000003</c:v>
                </c:pt>
                <c:pt idx="12">
                  <c:v>203.12</c:v>
                </c:pt>
                <c:pt idx="13">
                  <c:v>250.4</c:v>
                </c:pt>
                <c:pt idx="14">
                  <c:v>244.1</c:v>
                </c:pt>
                <c:pt idx="15">
                  <c:v>175.3</c:v>
                </c:pt>
                <c:pt idx="16">
                  <c:v>107.28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3-4A8F-B447-3D28BD434015}"/>
            </c:ext>
          </c:extLst>
        </c:ser>
        <c:ser>
          <c:idx val="1"/>
          <c:order val="1"/>
          <c:tx>
            <c:strRef>
              <c:f>'Keh. Inv. rah keh. väylämuodot'!$C$15</c:f>
              <c:strCache>
                <c:ptCount val="1"/>
                <c:pt idx="0">
                  <c:v>Rata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väylämuodot'!$D$15:$T$15</c:f>
              <c:numCache>
                <c:formatCode>0</c:formatCode>
                <c:ptCount val="17"/>
                <c:pt idx="0">
                  <c:v>242.76772399999999</c:v>
                </c:pt>
                <c:pt idx="1">
                  <c:v>169.98699999999999</c:v>
                </c:pt>
                <c:pt idx="2">
                  <c:v>248.53063700000001</c:v>
                </c:pt>
                <c:pt idx="3">
                  <c:v>229.2</c:v>
                </c:pt>
                <c:pt idx="4">
                  <c:v>264.01900000000001</c:v>
                </c:pt>
                <c:pt idx="5">
                  <c:v>196.39964800000001</c:v>
                </c:pt>
                <c:pt idx="6">
                  <c:v>121.89</c:v>
                </c:pt>
                <c:pt idx="7">
                  <c:v>86.816837000000007</c:v>
                </c:pt>
                <c:pt idx="8">
                  <c:v>109.725402</c:v>
                </c:pt>
                <c:pt idx="9">
                  <c:v>68.684736000000001</c:v>
                </c:pt>
                <c:pt idx="10">
                  <c:v>157.59456700000001</c:v>
                </c:pt>
                <c:pt idx="11">
                  <c:v>236.8</c:v>
                </c:pt>
                <c:pt idx="12">
                  <c:v>306.41500000000002</c:v>
                </c:pt>
                <c:pt idx="13">
                  <c:v>242.2</c:v>
                </c:pt>
                <c:pt idx="14">
                  <c:v>145.72399999999999</c:v>
                </c:pt>
                <c:pt idx="15">
                  <c:v>105.8</c:v>
                </c:pt>
                <c:pt idx="16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3-4A8F-B447-3D28BD434015}"/>
            </c:ext>
          </c:extLst>
        </c:ser>
        <c:ser>
          <c:idx val="2"/>
          <c:order val="2"/>
          <c:tx>
            <c:strRef>
              <c:f>'Keh. Inv. rah keh. väylämuodot'!$C$16</c:f>
              <c:strCache>
                <c:ptCount val="1"/>
                <c:pt idx="0">
                  <c:v>Vesi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1099630289646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03-4A8F-B447-3D28BD434015}"/>
                </c:ext>
              </c:extLst>
            </c:dLbl>
            <c:dLbl>
              <c:idx val="5"/>
              <c:layout>
                <c:manualLayout>
                  <c:x val="2.3658780034076052E-2"/>
                  <c:y val="2.26689281385061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03-4A8F-B447-3D28BD434015}"/>
                </c:ext>
              </c:extLst>
            </c:dLbl>
            <c:dLbl>
              <c:idx val="10"/>
              <c:layout>
                <c:manualLayout>
                  <c:x val="1.774408502555707E-2"/>
                  <c:y val="1.0075079172669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03-4A8F-B447-3D28BD434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väylämuodot'!$D$16:$T$16</c:f>
              <c:numCache>
                <c:formatCode>0</c:formatCode>
                <c:ptCount val="17"/>
                <c:pt idx="0">
                  <c:v>19.094252999999998</c:v>
                </c:pt>
                <c:pt idx="1">
                  <c:v>29.033999999999999</c:v>
                </c:pt>
                <c:pt idx="2">
                  <c:v>23.30593</c:v>
                </c:pt>
                <c:pt idx="3">
                  <c:v>0.7</c:v>
                </c:pt>
                <c:pt idx="4">
                  <c:v>9.4220000000000006</c:v>
                </c:pt>
                <c:pt idx="5">
                  <c:v>6.1282459999999999</c:v>
                </c:pt>
                <c:pt idx="6">
                  <c:v>22.7</c:v>
                </c:pt>
                <c:pt idx="7">
                  <c:v>37</c:v>
                </c:pt>
                <c:pt idx="8">
                  <c:v>24.418862000000001</c:v>
                </c:pt>
                <c:pt idx="9">
                  <c:v>53.034999999999997</c:v>
                </c:pt>
                <c:pt idx="10">
                  <c:v>6.4699540000000004</c:v>
                </c:pt>
                <c:pt idx="11">
                  <c:v>21.6</c:v>
                </c:pt>
                <c:pt idx="12">
                  <c:v>13.3</c:v>
                </c:pt>
                <c:pt idx="13">
                  <c:v>22.853999999999999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03-4A8F-B447-3D28BD434015}"/>
            </c:ext>
          </c:extLst>
        </c:ser>
        <c:ser>
          <c:idx val="3"/>
          <c:order val="3"/>
          <c:tx>
            <c:strRef>
              <c:f>'Keh. Inv. rah keh. väylämuodot'!$C$17</c:f>
              <c:strCache>
                <c:ptCount val="1"/>
                <c:pt idx="0">
                  <c:v>Suunnittelu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1292902030668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03-4A8F-B447-3D28BD434015}"/>
                </c:ext>
              </c:extLst>
            </c:dLbl>
            <c:dLbl>
              <c:idx val="7"/>
              <c:layout>
                <c:manualLayout>
                  <c:x val="2.0109963028964679E-2"/>
                  <c:y val="-2.518769793167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03-4A8F-B447-3D28BD4340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väylämuodot'!$D$17:$T$17</c:f>
              <c:numCache>
                <c:formatCode>General</c:formatCode>
                <c:ptCount val="17"/>
                <c:pt idx="2" formatCode="0">
                  <c:v>14.872</c:v>
                </c:pt>
                <c:pt idx="3" formatCode="0">
                  <c:v>29.016999999999999</c:v>
                </c:pt>
                <c:pt idx="4" formatCode="0">
                  <c:v>22.010999999999999</c:v>
                </c:pt>
                <c:pt idx="5" formatCode="0">
                  <c:v>7.1159999999999997</c:v>
                </c:pt>
                <c:pt idx="6" formatCode="0">
                  <c:v>16</c:v>
                </c:pt>
                <c:pt idx="7" formatCode="0">
                  <c:v>5.2880000000000003</c:v>
                </c:pt>
                <c:pt idx="8" formatCode="0">
                  <c:v>10</c:v>
                </c:pt>
                <c:pt idx="9" formatCode="0">
                  <c:v>16</c:v>
                </c:pt>
                <c:pt idx="10" formatCode="0">
                  <c:v>19.585999999999999</c:v>
                </c:pt>
                <c:pt idx="11" formatCode="0">
                  <c:v>23.7</c:v>
                </c:pt>
                <c:pt idx="12" formatCode="0">
                  <c:v>18.341000000000001</c:v>
                </c:pt>
                <c:pt idx="13" formatCode="0">
                  <c:v>14.4</c:v>
                </c:pt>
                <c:pt idx="14" formatCode="0">
                  <c:v>8</c:v>
                </c:pt>
                <c:pt idx="15" formatCode="0">
                  <c:v>7</c:v>
                </c:pt>
                <c:pt idx="16" formatCode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03-4A8F-B447-3D28BD434015}"/>
            </c:ext>
          </c:extLst>
        </c:ser>
        <c:ser>
          <c:idx val="4"/>
          <c:order val="4"/>
          <c:tx>
            <c:strRef>
              <c:f>'Keh. Inv. rah keh. väylämuodot'!$C$18</c:f>
              <c:strCache>
                <c:ptCount val="1"/>
                <c:pt idx="0">
                  <c:v>Nimeämätön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väylämuodot'!$D$18:$T$18</c:f>
              <c:numCache>
                <c:formatCode>General</c:formatCode>
                <c:ptCount val="17"/>
                <c:pt idx="14" formatCode="0">
                  <c:v>41.890999999999998</c:v>
                </c:pt>
                <c:pt idx="15" formatCode="0">
                  <c:v>133.47499999999999</c:v>
                </c:pt>
                <c:pt idx="16" formatCode="0">
                  <c:v>198.875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03-4A8F-B447-3D28BD4340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100"/>
        <c:axId val="1079468687"/>
        <c:axId val="1079459951"/>
      </c:barChart>
      <c:lineChart>
        <c:grouping val="standard"/>
        <c:varyColors val="0"/>
        <c:ser>
          <c:idx val="5"/>
          <c:order val="5"/>
          <c:tx>
            <c:strRef>
              <c:f>'Keh. Inv. rah keh. väylämuodot'!$C$19</c:f>
              <c:strCache>
                <c:ptCount val="1"/>
                <c:pt idx="0">
                  <c:v>Yht.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'Keh. Inv. rah keh. väylämuodot'!$D$13:$T$13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'Keh. Inv. rah keh. väylämuodot'!$D$19:$T$19</c:f>
              <c:numCache>
                <c:formatCode>0</c:formatCode>
                <c:ptCount val="17"/>
                <c:pt idx="0">
                  <c:v>513.1</c:v>
                </c:pt>
                <c:pt idx="1">
                  <c:v>376.65</c:v>
                </c:pt>
                <c:pt idx="2">
                  <c:v>575.52199999999993</c:v>
                </c:pt>
                <c:pt idx="3">
                  <c:v>537.13</c:v>
                </c:pt>
                <c:pt idx="4">
                  <c:v>566.25199999999995</c:v>
                </c:pt>
                <c:pt idx="5">
                  <c:v>481.94900000000001</c:v>
                </c:pt>
                <c:pt idx="6">
                  <c:v>514.755</c:v>
                </c:pt>
                <c:pt idx="7">
                  <c:v>469.50000000000006</c:v>
                </c:pt>
                <c:pt idx="8">
                  <c:v>488.85</c:v>
                </c:pt>
                <c:pt idx="9">
                  <c:v>487.08500000000004</c:v>
                </c:pt>
                <c:pt idx="10">
                  <c:v>500.48600000000005</c:v>
                </c:pt>
                <c:pt idx="11">
                  <c:v>567.57517800000016</c:v>
                </c:pt>
                <c:pt idx="12">
                  <c:v>541.17600000000004</c:v>
                </c:pt>
                <c:pt idx="13">
                  <c:v>529.85400000000004</c:v>
                </c:pt>
                <c:pt idx="14">
                  <c:v>439.71499999999997</c:v>
                </c:pt>
                <c:pt idx="15">
                  <c:v>421.57500000000005</c:v>
                </c:pt>
                <c:pt idx="16">
                  <c:v>404.65499999999997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803-4A8F-B447-3D28BD4340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9468687"/>
        <c:axId val="1079459951"/>
      </c:lineChart>
      <c:catAx>
        <c:axId val="107946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  <c:crossAx val="1079459951"/>
        <c:crosses val="autoZero"/>
        <c:auto val="1"/>
        <c:lblAlgn val="ctr"/>
        <c:lblOffset val="100"/>
        <c:noMultiLvlLbl val="0"/>
      </c:catAx>
      <c:valAx>
        <c:axId val="107945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  <c:crossAx val="107946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81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Päivitetty 11.1.2023 </a:t>
            </a: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korjausvelkasumma 10/2021</a:t>
            </a:r>
            <a:endParaRPr lang="fi-FI" sz="1050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Väyläomaisuuden kirjanpitoarvo yht.</a:t>
            </a: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fi-FI" sz="1050" kern="1200" baseline="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mrd</a:t>
            </a: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jakautuu siten, että</a:t>
            </a:r>
            <a:r>
              <a:rPr lang="fi-FI" sz="105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maantieverkon osuus on 15 mrd. euroa, rataverkon osuus 4,6 mrd. euroa ja vesiväylien osuus 0,2 mrd. euroa.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Rakenteilla</a:t>
            </a: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oleviin kehittämishankkeisiin on laskettu rakenteilla olevien kehittämishankkeiden kokonaisvaltuudet. Luvusta on poissuljettu kehittämisen suunnittelu sekä elinkaarihankkeiden ylläpidon osuudet.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Vuosibudjetti vuoden 2021 luku). Vuosibudjetti jakautuu: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Perusväylänpito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Kehittämishankkeet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Raitiotiehankkeiden valtionavustukset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Toimintamenot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i-FI" sz="1050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Maanhankinta</a:t>
            </a:r>
          </a:p>
          <a:p>
            <a:endParaRPr lang="fi-FI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90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84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Luvuissa huomioitu lisätalousarviot ja vuoden aikana</a:t>
            </a:r>
            <a:r>
              <a:rPr lang="fi-FI" baseline="0"/>
              <a:t> tehdyt tilijaottelumuutokset.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8B9A-264D-4165-A769-848A3FBDC0C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Juha Sillanpää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Juha Sillanpää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09739022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Juha Sillanpää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19.2.2023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DAA61907-F7C1-4F2D-8A5C-04E5698157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b="5861"/>
          <a:stretch>
            <a:fillRect/>
          </a:stretch>
        </p:blipFill>
        <p:spPr/>
      </p:pic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72FE691-4BB1-4AFE-B6F4-8174B85656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b="12009"/>
          <a:stretch>
            <a:fillRect/>
          </a:stretch>
        </p:blipFill>
        <p:spPr>
          <a:xfrm>
            <a:off x="6037263" y="0"/>
            <a:ext cx="6156325" cy="2633663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Investointihankkeiden hankinta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59A-C79D-DE07-5221-862DA4771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Päällystekurssi 14.3.2023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B6E17ED-F3A5-406D-8B13-C2F621FF3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19.2.2023</a:t>
            </a:r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3FCA870F-81B3-4032-9DD5-BD1FDD5C69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Juha Sillanpää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06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Hankintamallit, erityspiirteitä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464912"/>
          </a:xfrm>
        </p:spPr>
        <p:txBody>
          <a:bodyPr>
            <a:normAutofit/>
          </a:bodyPr>
          <a:lstStyle/>
          <a:p>
            <a:r>
              <a:rPr lang="fi-FI" b="1" dirty="0"/>
              <a:t>Kokonaisurakka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Tilaajan rakennussuunnitelma </a:t>
            </a:r>
            <a:r>
              <a:rPr lang="fi-FI" dirty="0">
                <a:sym typeface="Wingdings" panose="05000000000000000000" pitchFamily="2" charset="2"/>
              </a:rPr>
              <a:t> tekninen sisältö ja ratkaisut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Laatuvaatimukset: </a:t>
            </a:r>
            <a:r>
              <a:rPr lang="fi-FI" dirty="0" err="1">
                <a:sym typeface="Wingdings" panose="05000000000000000000" pitchFamily="2" charset="2"/>
              </a:rPr>
              <a:t>InfraRYL</a:t>
            </a:r>
            <a:r>
              <a:rPr lang="fi-FI" dirty="0">
                <a:sym typeface="Wingdings" panose="05000000000000000000" pitchFamily="2" charset="2"/>
              </a:rPr>
              <a:t>, Asfalttinormit, Väyläviraston ohjeet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Urakkakohtaiset päällysteiden tuotevaatimukset ja arvonvähennysperusteet</a:t>
            </a:r>
            <a:endParaRPr lang="fi-FI" dirty="0"/>
          </a:p>
          <a:p>
            <a:r>
              <a:rPr lang="fi-FI" b="1" dirty="0"/>
              <a:t>ST-urakka</a:t>
            </a:r>
          </a:p>
          <a:p>
            <a:pPr lvl="1"/>
            <a:r>
              <a:rPr lang="fi-FI" dirty="0"/>
              <a:t>Tilaajan tiesuunnitelma </a:t>
            </a:r>
            <a:r>
              <a:rPr lang="fi-FI" dirty="0">
                <a:sym typeface="Wingdings" panose="05000000000000000000" pitchFamily="2" charset="2"/>
              </a:rPr>
              <a:t> u</a:t>
            </a:r>
            <a:r>
              <a:rPr lang="fi-FI" dirty="0"/>
              <a:t>rakoitsija laatii rakennussuunnitelman</a:t>
            </a:r>
          </a:p>
          <a:p>
            <a:pPr lvl="1"/>
            <a:r>
              <a:rPr lang="fi-FI" dirty="0"/>
              <a:t>Rakennettavat tiet ja rakenteet -taulukko</a:t>
            </a:r>
          </a:p>
          <a:p>
            <a:pPr lvl="1"/>
            <a:r>
              <a:rPr lang="fi-FI" dirty="0"/>
              <a:t>Tuotevaatimukset </a:t>
            </a:r>
            <a:r>
              <a:rPr lang="fi-FI" dirty="0">
                <a:sym typeface="Wingdings" panose="05000000000000000000" pitchFamily="2" charset="2"/>
              </a:rPr>
              <a:t> ohjaavat suunnittelua ja rakentamista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Laatuvaatimukset: </a:t>
            </a:r>
            <a:r>
              <a:rPr lang="fi-FI" dirty="0" err="1">
                <a:sym typeface="Wingdings" panose="05000000000000000000" pitchFamily="2" charset="2"/>
              </a:rPr>
              <a:t>InfraRYL</a:t>
            </a:r>
            <a:r>
              <a:rPr lang="fi-FI" dirty="0">
                <a:sym typeface="Wingdings" panose="05000000000000000000" pitchFamily="2" charset="2"/>
              </a:rPr>
              <a:t>, Asfalttinormit, Väyläviraston ohjeet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Suunnitteluohjeet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Päällysteiden osalta vapausasteita toteuttaa erilaisia ratkaisuja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30F1E8-8625-4852-9BA6-382ECB0B47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56109B5-F280-FA14-E692-C4D8B5A2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55" y="3154680"/>
            <a:ext cx="2417767" cy="34290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Hankintaprosessin vaiheistus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872344"/>
            <a:ext cx="9420497" cy="397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A. Hankinnan suunnittelu ja valmistelu</a:t>
            </a:r>
          </a:p>
          <a:p>
            <a:pPr marL="0" indent="0">
              <a:buNone/>
            </a:pPr>
            <a:r>
              <a:rPr lang="fi-FI" sz="3200" dirty="0"/>
              <a:t>B. Kilpailutus</a:t>
            </a:r>
          </a:p>
          <a:p>
            <a:pPr marL="0" indent="0">
              <a:buNone/>
            </a:pPr>
            <a:r>
              <a:rPr lang="fi-FI" sz="3200" dirty="0"/>
              <a:t>C. Toteutuksen aikainen toiminta</a:t>
            </a:r>
            <a:endParaRPr lang="fi-FI" sz="3200" b="1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65AD25-BC29-4E5F-A313-11D2826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BAFD0E1-1303-0AD6-A1AF-102DE12C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22" y="3362709"/>
            <a:ext cx="5578621" cy="31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A. Hankinnan suunnittelu ja valmistelu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25782"/>
            <a:ext cx="5067300" cy="31265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Toiminnansuunnittelu, hankintaohjelmat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Toteutustavan valinta, rahoitus, henkilöstö, aikataulutus, hankkeen osittelu, riskienhallinta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Valtion ja sidosryhmien tavoitteet. Hankintojen yleiset linjaukset, strategiset tavoitteet, hankinnan toimintalinjat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0B1600-29D9-7060-1DCF-FC10D419BF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2725782"/>
            <a:ext cx="5067300" cy="3126506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i-FI" dirty="0"/>
              <a:t>Suunnitelma-aineiston kerääminen, hankintalaki, kynnysarvot, hankintamenettely, soveltuvuusvaatimukset, valinta- ja vertailuperusteet, sopimusehdot, maksuperusteet jne.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i-FI" dirty="0"/>
              <a:t>Potentiaalisten tarjoajien kartoittaminen / kiinnostuksen herättäminen, informaation jakaminen ja palautteen vastanottaminen, yhteinen ideointi</a:t>
            </a:r>
          </a:p>
          <a:p>
            <a:pPr marL="342900" indent="-342900">
              <a:buFont typeface="+mj-lt"/>
              <a:buAutoNum type="arabicPeriod" startAt="4"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65AD25-BC29-4E5F-A313-11D2826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51C1FE-FD72-47CF-A38A-4A7E52E9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627"/>
            <a:ext cx="10268964" cy="8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B. Kilpailutus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25782"/>
            <a:ext cx="5067300" cy="3126505"/>
          </a:xfrm>
        </p:spPr>
        <p:txBody>
          <a:bodyPr/>
          <a:lstStyle/>
          <a:p>
            <a:r>
              <a:rPr lang="fi-FI" dirty="0"/>
              <a:t>Hankintailmoitus / tarjouspyyntö</a:t>
            </a:r>
          </a:p>
          <a:p>
            <a:pPr lvl="1"/>
            <a:r>
              <a:rPr lang="fi-FI" dirty="0"/>
              <a:t>Tarjouspyynnön valmistelu</a:t>
            </a:r>
          </a:p>
          <a:p>
            <a:pPr lvl="1"/>
            <a:r>
              <a:rPr lang="fi-FI" dirty="0"/>
              <a:t>Tarjoajan soveltuvuusvaatimukset</a:t>
            </a:r>
          </a:p>
          <a:p>
            <a:pPr lvl="1"/>
            <a:r>
              <a:rPr lang="fi-FI" dirty="0"/>
              <a:t>Tarjousten valinta- ja vertailuperusteet</a:t>
            </a:r>
          </a:p>
          <a:p>
            <a:pPr lvl="1"/>
            <a:r>
              <a:rPr lang="fi-FI" dirty="0"/>
              <a:t>Kannustimet ja sanktiot</a:t>
            </a:r>
          </a:p>
          <a:p>
            <a:pPr lvl="1"/>
            <a:r>
              <a:rPr lang="fi-FI" dirty="0"/>
              <a:t>kahden kuoren menettely</a:t>
            </a:r>
          </a:p>
          <a:p>
            <a:pPr lvl="1"/>
            <a:r>
              <a:rPr lang="fi-FI" dirty="0"/>
              <a:t>Vaihtoehtoiset / rinnakkaiset tarjoukset</a:t>
            </a:r>
          </a:p>
          <a:p>
            <a:pPr lvl="1"/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0B1600-29D9-7060-1DCF-FC10D419BF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2725781"/>
            <a:ext cx="5067300" cy="351937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Päällysteisiin liittyvät urakkakohtaiset tarjouspyyntöasiakirjat:</a:t>
            </a:r>
          </a:p>
          <a:p>
            <a:pPr lvl="1"/>
            <a:r>
              <a:rPr lang="fi-FI" dirty="0"/>
              <a:t>Urakkasopimus:  indeksit</a:t>
            </a:r>
          </a:p>
          <a:p>
            <a:pPr lvl="1"/>
            <a:r>
              <a:rPr lang="fi-FI" dirty="0"/>
              <a:t>Rakentamissuunnitelma (päällystetyypit ja paksuudet yms.) (Rakennettavat tiet ja rakenteet –taulukko)</a:t>
            </a:r>
          </a:p>
          <a:p>
            <a:pPr lvl="1"/>
            <a:r>
              <a:rPr lang="fi-FI" dirty="0"/>
              <a:t>Päällysteiden tuotevaatimukset</a:t>
            </a:r>
          </a:p>
          <a:p>
            <a:pPr lvl="1"/>
            <a:r>
              <a:rPr lang="fi-FI" dirty="0"/>
              <a:t>Päällysteiden arvonmuutosperusteet</a:t>
            </a:r>
          </a:p>
          <a:p>
            <a:pPr lvl="1"/>
            <a:r>
              <a:rPr lang="fi-FI" dirty="0"/>
              <a:t>Materiaalivaatimustaulukko</a:t>
            </a:r>
          </a:p>
          <a:p>
            <a:pPr lvl="1"/>
            <a:r>
              <a:rPr lang="fi-FI" dirty="0"/>
              <a:t>Investointihankkeen POT</a:t>
            </a:r>
          </a:p>
          <a:p>
            <a:pPr lvl="1"/>
            <a:r>
              <a:rPr lang="fi-FI" dirty="0"/>
              <a:t>Päällysteiden laadunosoitusmittaukset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65AD25-BC29-4E5F-A313-11D2826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6F3E194-29C1-4143-9F2D-B2D2FDC1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1085"/>
            <a:ext cx="10287001" cy="9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2A95FE-0684-8E60-3701-0893F481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Urakkakohtaiset päällys-</a:t>
            </a:r>
            <a:br>
              <a:rPr lang="fi-FI" dirty="0"/>
            </a:br>
            <a:r>
              <a:rPr lang="fi-FI" dirty="0"/>
              <a:t>teiden tuotevaatimukset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0FE888-1866-F603-11DC-D47E29BCF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Täydentää suunnitteluohjetta, </a:t>
            </a:r>
            <a:r>
              <a:rPr lang="fi-FI" dirty="0" err="1"/>
              <a:t>InfraRYLiä</a:t>
            </a:r>
            <a:r>
              <a:rPr lang="fi-FI" dirty="0"/>
              <a:t> ja asfalttinormeja</a:t>
            </a:r>
          </a:p>
          <a:p>
            <a:r>
              <a:rPr lang="fi-FI" dirty="0"/>
              <a:t>Laadittu urakkaan sopiviksi, pätevyydessä etusijalla</a:t>
            </a:r>
          </a:p>
          <a:p>
            <a:r>
              <a:rPr lang="fi-FI" dirty="0"/>
              <a:t>ST-urakoissa kirjoitettu urakan tuotevaatimusten sisään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4A7985-DDA7-B570-F224-604F6298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758ED1A-AB5A-B978-8003-08B1FFF1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27" y="365124"/>
            <a:ext cx="5112527" cy="62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C. Toteutuksen aikainen toiminta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25782"/>
            <a:ext cx="5067300" cy="31265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Valvonnan organisointi, tilaajan laadunvarmistus, työmaakokoukset, reklamaatiot, sanktiot, bonukset, arvonvähennykset, lisä- ja muutostyöt, raportointi, riidanratkaisu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Urakoitsijan </a:t>
            </a:r>
            <a:r>
              <a:rPr lang="fi-FI" dirty="0" err="1"/>
              <a:t>itselleluovutus</a:t>
            </a:r>
            <a:r>
              <a:rPr lang="fi-FI" dirty="0"/>
              <a:t>, vastaanottotarkastus, taloudellinen loppuselvitys, </a:t>
            </a:r>
            <a:r>
              <a:rPr lang="fi-FI" dirty="0" err="1"/>
              <a:t>liikenteelleluovutus</a:t>
            </a:r>
            <a:r>
              <a:rPr lang="fi-FI" dirty="0"/>
              <a:t>, jälkitarkastus, palautearviointi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0B1600-29D9-7060-1DCF-FC10D419BF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2725782"/>
            <a:ext cx="5067300" cy="3126506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fi-FI" dirty="0"/>
              <a:t>Takuuaika, toiminta takuuaikana, takuuajan vastuut, vakuudet, takuutarkastus, urakan lopullinen hyväksyminen, 10-vuoden vastuu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465AD25-BC29-4E5F-A313-11D2826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790AB8B-FD4E-4C7C-9CAF-11B27162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1640339"/>
            <a:ext cx="10287001" cy="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BCC5F16-2063-25B8-B80D-D6F3535C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 päällysteisiin liittyen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AA4CF85-047F-0104-AEB7-7570167EDA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Sääolosuhteet</a:t>
            </a:r>
          </a:p>
          <a:p>
            <a:pPr lvl="1"/>
            <a:r>
              <a:rPr lang="fi-FI" dirty="0"/>
              <a:t>Viimeiset päällystekerrokset yleensä loppuvuodesta </a:t>
            </a:r>
            <a:r>
              <a:rPr lang="fi-FI" dirty="0">
                <a:sym typeface="Wingdings" panose="05000000000000000000" pitchFamily="2" charset="2"/>
              </a:rPr>
              <a:t> laatuongelmia, riskinottoa</a:t>
            </a:r>
          </a:p>
          <a:p>
            <a:r>
              <a:rPr lang="fi-FI" dirty="0">
                <a:sym typeface="Wingdings" panose="05000000000000000000" pitchFamily="2" charset="2"/>
              </a:rPr>
              <a:t>Kustannustason muutokset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Indeksiin sitominen / sitomatta jättäminen</a:t>
            </a:r>
          </a:p>
          <a:p>
            <a:r>
              <a:rPr lang="fi-FI" dirty="0">
                <a:sym typeface="Wingdings" panose="05000000000000000000" pitchFamily="2" charset="2"/>
              </a:rPr>
              <a:t>Investointiurakan organisaatio- ja vastuurakenne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Päällysteet avaimet käteen -periaatteella</a:t>
            </a:r>
          </a:p>
          <a:p>
            <a:r>
              <a:rPr lang="fi-FI" dirty="0">
                <a:sym typeface="Wingdings" panose="05000000000000000000" pitchFamily="2" charset="2"/>
              </a:rPr>
              <a:t>Laadun osoittaminen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Kenen vastuulla (pääurakoitsija / päällystysurakoitsija)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598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89A881-A935-B10F-38FC-9EC7BD4C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Anna palautetta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821187-9B2A-B682-C2E0-F95DE3248E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hankintaohjeet@vayla.fi</a:t>
            </a:r>
          </a:p>
          <a:p>
            <a:r>
              <a:rPr lang="fi-FI" dirty="0"/>
              <a:t>juha.sillanpaa@vayla.fi</a:t>
            </a:r>
          </a:p>
          <a:p>
            <a:r>
              <a:rPr lang="fi-FI" dirty="0"/>
              <a:t>katri.eskola@vayla.fi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32085C-D5E4-212A-05CA-340FC8FFA9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CDB39AE-2BC7-EF46-5F84-155D22216A9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32428"/>
          <a:stretch>
            <a:fillRect/>
          </a:stretch>
        </p:blipFill>
        <p:spPr>
          <a:xfrm>
            <a:off x="7907338" y="0"/>
            <a:ext cx="4284662" cy="6858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CB4AB-6C0E-2837-DFD5-1EDB0E74A2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Väyläviraston investoinnit</a:t>
            </a:r>
          </a:p>
          <a:p>
            <a:r>
              <a:rPr lang="fi-FI" sz="2000" dirty="0"/>
              <a:t>Hankintamallit</a:t>
            </a:r>
          </a:p>
          <a:p>
            <a:r>
              <a:rPr lang="fi-FI" sz="2000" dirty="0"/>
              <a:t>Hankintaprosessi</a:t>
            </a:r>
          </a:p>
          <a:p>
            <a:r>
              <a:rPr lang="fi-FI" sz="2000" dirty="0"/>
              <a:t>Haasteita ja kommentteja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538A29-15E6-4CAA-861D-7C5D643B4D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6A175E3-7407-4B6D-97EA-F1655EE8F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D35671C-4046-7F10-E07A-60093FD2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338"/>
            <a:ext cx="12192000" cy="792000"/>
          </a:xfrm>
        </p:spPr>
        <p:txBody>
          <a:bodyPr/>
          <a:lstStyle/>
          <a:p>
            <a:r>
              <a:rPr lang="en-US" dirty="0" err="1"/>
              <a:t>Tunnuslukuja</a:t>
            </a:r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2CFF58-20CD-47BB-AE3A-6823FFD9880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3510000"/>
            <a:ext cx="12192000" cy="1080000"/>
          </a:xfrm>
        </p:spPr>
        <p:txBody>
          <a:bodyPr anchor="b">
            <a:normAutofit/>
          </a:bodyPr>
          <a:lstStyle/>
          <a:p>
            <a:r>
              <a:rPr lang="fi-FI" dirty="0"/>
              <a:t>Väylävirasto</a:t>
            </a:r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61DA236C-E06C-44FC-8F37-E3E5AF43BF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619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BD4A0EF-951A-4343-A672-F31B58E6828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EDFF6E1-B8AC-4D68-8137-7BC6A3A5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CC2C2AFF-D5FD-4DE3-BA91-E80A5688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399612" cy="1325563"/>
          </a:xfrm>
        </p:spPr>
        <p:txBody>
          <a:bodyPr>
            <a:normAutofit/>
          </a:bodyPr>
          <a:lstStyle/>
          <a:p>
            <a:r>
              <a:rPr lang="fi-FI" altLang="fi-FI" sz="3200" b="1" dirty="0"/>
              <a:t>Väyläviraston tunnuslukuja</a:t>
            </a:r>
            <a:endParaRPr lang="fi-FI" sz="3200" b="1" dirty="0"/>
          </a:p>
        </p:txBody>
      </p:sp>
      <p:sp>
        <p:nvSpPr>
          <p:cNvPr id="4" name="Suorakulmio 6">
            <a:extLst>
              <a:ext uri="{FF2B5EF4-FFF2-40B4-BE49-F238E27FC236}">
                <a16:creationId xmlns:a16="http://schemas.microsoft.com/office/drawing/2014/main" id="{7BA66410-F8A8-41A1-83F5-4A6437CB82C3}"/>
              </a:ext>
            </a:extLst>
          </p:cNvPr>
          <p:cNvSpPr/>
          <p:nvPr/>
        </p:nvSpPr>
        <p:spPr>
          <a:xfrm>
            <a:off x="1216606" y="2745248"/>
            <a:ext cx="1924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Väyläomaisuus </a:t>
            </a:r>
          </a:p>
        </p:txBody>
      </p:sp>
      <p:sp>
        <p:nvSpPr>
          <p:cNvPr id="6" name="Suorakulmio 13">
            <a:extLst>
              <a:ext uri="{FF2B5EF4-FFF2-40B4-BE49-F238E27FC236}">
                <a16:creationId xmlns:a16="http://schemas.microsoft.com/office/drawing/2014/main" id="{567C2AC2-C2AC-4318-8BE4-A2ED5FC8E387}"/>
              </a:ext>
            </a:extLst>
          </p:cNvPr>
          <p:cNvSpPr/>
          <p:nvPr/>
        </p:nvSpPr>
        <p:spPr>
          <a:xfrm>
            <a:off x="1537199" y="2985083"/>
            <a:ext cx="13341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spc="300" dirty="0">
                <a:solidFill>
                  <a:schemeClr val="tx2"/>
                </a:solidFill>
                <a:latin typeface="+mj-lt"/>
                <a:cs typeface="Arial"/>
              </a:rPr>
              <a:t>20</a:t>
            </a: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/>
              </a:rPr>
              <a:t> </a:t>
            </a:r>
          </a:p>
        </p:txBody>
      </p:sp>
      <p:sp>
        <p:nvSpPr>
          <p:cNvPr id="7" name="Suorakulmio 14">
            <a:extLst>
              <a:ext uri="{FF2B5EF4-FFF2-40B4-BE49-F238E27FC236}">
                <a16:creationId xmlns:a16="http://schemas.microsoft.com/office/drawing/2014/main" id="{7F2E9DB3-BB5F-4885-8A97-971CF667F34C}"/>
              </a:ext>
            </a:extLst>
          </p:cNvPr>
          <p:cNvSpPr/>
          <p:nvPr/>
        </p:nvSpPr>
        <p:spPr>
          <a:xfrm>
            <a:off x="1706712" y="3549981"/>
            <a:ext cx="94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mrd €</a:t>
            </a:r>
          </a:p>
        </p:txBody>
      </p:sp>
      <p:sp>
        <p:nvSpPr>
          <p:cNvPr id="8" name="Suorakulmio 25">
            <a:extLst>
              <a:ext uri="{FF2B5EF4-FFF2-40B4-BE49-F238E27FC236}">
                <a16:creationId xmlns:a16="http://schemas.microsoft.com/office/drawing/2014/main" id="{0DEF611F-A6D8-4C22-B6A1-5C93FD2392C5}"/>
              </a:ext>
            </a:extLst>
          </p:cNvPr>
          <p:cNvSpPr/>
          <p:nvPr/>
        </p:nvSpPr>
        <p:spPr>
          <a:xfrm>
            <a:off x="4799779" y="5149644"/>
            <a:ext cx="199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Henkilöstö,</a:t>
            </a:r>
          </a:p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vakinaisia</a:t>
            </a:r>
            <a:r>
              <a:rPr kumimoji="0" lang="fi-FI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noin</a:t>
            </a:r>
          </a:p>
        </p:txBody>
      </p:sp>
      <p:sp>
        <p:nvSpPr>
          <p:cNvPr id="9" name="Suorakulmio 26">
            <a:extLst>
              <a:ext uri="{FF2B5EF4-FFF2-40B4-BE49-F238E27FC236}">
                <a16:creationId xmlns:a16="http://schemas.microsoft.com/office/drawing/2014/main" id="{AAAA17F7-EBC0-4FD5-95E6-3D5C36936246}"/>
              </a:ext>
            </a:extLst>
          </p:cNvPr>
          <p:cNvSpPr/>
          <p:nvPr/>
        </p:nvSpPr>
        <p:spPr>
          <a:xfrm>
            <a:off x="5143758" y="5638164"/>
            <a:ext cx="135951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478</a:t>
            </a:r>
          </a:p>
        </p:txBody>
      </p:sp>
      <p:sp>
        <p:nvSpPr>
          <p:cNvPr id="10" name="Suorakulmio 27">
            <a:extLst>
              <a:ext uri="{FF2B5EF4-FFF2-40B4-BE49-F238E27FC236}">
                <a16:creationId xmlns:a16="http://schemas.microsoft.com/office/drawing/2014/main" id="{3436430D-97C6-477A-8EC4-5047B359E611}"/>
              </a:ext>
            </a:extLst>
          </p:cNvPr>
          <p:cNvSpPr/>
          <p:nvPr/>
        </p:nvSpPr>
        <p:spPr>
          <a:xfrm>
            <a:off x="4979551" y="6188474"/>
            <a:ext cx="1635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asiantuntijaa</a:t>
            </a:r>
          </a:p>
        </p:txBody>
      </p:sp>
      <p:sp>
        <p:nvSpPr>
          <p:cNvPr id="11" name="Suorakulmio 29">
            <a:extLst>
              <a:ext uri="{FF2B5EF4-FFF2-40B4-BE49-F238E27FC236}">
                <a16:creationId xmlns:a16="http://schemas.microsoft.com/office/drawing/2014/main" id="{743F363A-E8C7-44DD-8A24-ABEC1F88DEBE}"/>
              </a:ext>
            </a:extLst>
          </p:cNvPr>
          <p:cNvSpPr/>
          <p:nvPr/>
        </p:nvSpPr>
        <p:spPr>
          <a:xfrm>
            <a:off x="8589671" y="5149644"/>
            <a:ext cx="1817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Työllistämme</a:t>
            </a:r>
          </a:p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välillisesti </a:t>
            </a:r>
          </a:p>
        </p:txBody>
      </p:sp>
      <p:sp>
        <p:nvSpPr>
          <p:cNvPr id="12" name="Suorakulmio 30">
            <a:extLst>
              <a:ext uri="{FF2B5EF4-FFF2-40B4-BE49-F238E27FC236}">
                <a16:creationId xmlns:a16="http://schemas.microsoft.com/office/drawing/2014/main" id="{78A864E0-B72A-4EC5-9CA3-285581414091}"/>
              </a:ext>
            </a:extLst>
          </p:cNvPr>
          <p:cNvSpPr/>
          <p:nvPr/>
        </p:nvSpPr>
        <p:spPr>
          <a:xfrm>
            <a:off x="8470205" y="5638164"/>
            <a:ext cx="217180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17 000</a:t>
            </a:r>
          </a:p>
        </p:txBody>
      </p:sp>
      <p:sp>
        <p:nvSpPr>
          <p:cNvPr id="13" name="Suorakulmio 53">
            <a:extLst>
              <a:ext uri="{FF2B5EF4-FFF2-40B4-BE49-F238E27FC236}">
                <a16:creationId xmlns:a16="http://schemas.microsoft.com/office/drawing/2014/main" id="{F6A2FB9D-E32C-486E-847C-51A9E463546A}"/>
              </a:ext>
            </a:extLst>
          </p:cNvPr>
          <p:cNvSpPr/>
          <p:nvPr/>
        </p:nvSpPr>
        <p:spPr>
          <a:xfrm>
            <a:off x="8941461" y="6188474"/>
            <a:ext cx="1113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ihmistä</a:t>
            </a:r>
          </a:p>
        </p:txBody>
      </p:sp>
      <p:sp>
        <p:nvSpPr>
          <p:cNvPr id="14" name="Suorakulmio 17">
            <a:extLst>
              <a:ext uri="{FF2B5EF4-FFF2-40B4-BE49-F238E27FC236}">
                <a16:creationId xmlns:a16="http://schemas.microsoft.com/office/drawing/2014/main" id="{C927B901-953D-4030-A168-7FF058B28C40}"/>
              </a:ext>
            </a:extLst>
          </p:cNvPr>
          <p:cNvSpPr/>
          <p:nvPr/>
        </p:nvSpPr>
        <p:spPr>
          <a:xfrm>
            <a:off x="4502305" y="2518890"/>
            <a:ext cx="258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Rakenteilla kehittämis-</a:t>
            </a:r>
          </a:p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hankkeita yhteensä</a:t>
            </a:r>
          </a:p>
        </p:txBody>
      </p:sp>
      <p:sp>
        <p:nvSpPr>
          <p:cNvPr id="15" name="Suorakulmio 18">
            <a:extLst>
              <a:ext uri="{FF2B5EF4-FFF2-40B4-BE49-F238E27FC236}">
                <a16:creationId xmlns:a16="http://schemas.microsoft.com/office/drawing/2014/main" id="{61D66FBB-DE60-4183-AAE2-BAF93A84396A}"/>
              </a:ext>
            </a:extLst>
          </p:cNvPr>
          <p:cNvSpPr/>
          <p:nvPr/>
        </p:nvSpPr>
        <p:spPr>
          <a:xfrm>
            <a:off x="5261378" y="3011210"/>
            <a:ext cx="110458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spc="300" dirty="0">
                <a:solidFill>
                  <a:schemeClr val="tx2"/>
                </a:solidFill>
                <a:latin typeface="Tahoma" panose="020B0604030504040204" pitchFamily="34" charset="0"/>
                <a:cs typeface="Arial"/>
              </a:rPr>
              <a:t>2</a:t>
            </a: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anose="020B0604030504040204" pitchFamily="34" charset="0"/>
                <a:cs typeface="Arial"/>
              </a:rPr>
              <a:t>,1 </a:t>
            </a:r>
          </a:p>
        </p:txBody>
      </p:sp>
      <p:sp>
        <p:nvSpPr>
          <p:cNvPr id="16" name="Suorakulmio 19">
            <a:extLst>
              <a:ext uri="{FF2B5EF4-FFF2-40B4-BE49-F238E27FC236}">
                <a16:creationId xmlns:a16="http://schemas.microsoft.com/office/drawing/2014/main" id="{92728326-551B-4078-AD58-902ADDF2BAD0}"/>
              </a:ext>
            </a:extLst>
          </p:cNvPr>
          <p:cNvSpPr/>
          <p:nvPr/>
        </p:nvSpPr>
        <p:spPr>
          <a:xfrm>
            <a:off x="4820274" y="3576108"/>
            <a:ext cx="1953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mrd € arvosta</a:t>
            </a:r>
          </a:p>
        </p:txBody>
      </p:sp>
      <p:sp>
        <p:nvSpPr>
          <p:cNvPr id="17" name="Suorakulmio 21">
            <a:extLst>
              <a:ext uri="{FF2B5EF4-FFF2-40B4-BE49-F238E27FC236}">
                <a16:creationId xmlns:a16="http://schemas.microsoft.com/office/drawing/2014/main" id="{746B4141-1A45-4121-A952-6044A8BADF2F}"/>
              </a:ext>
            </a:extLst>
          </p:cNvPr>
          <p:cNvSpPr/>
          <p:nvPr/>
        </p:nvSpPr>
        <p:spPr>
          <a:xfrm>
            <a:off x="1195795" y="5149644"/>
            <a:ext cx="1808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Vuosibudjetti</a:t>
            </a:r>
            <a:r>
              <a:rPr kumimoji="0" lang="fi-FI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2023 noin</a:t>
            </a:r>
          </a:p>
        </p:txBody>
      </p:sp>
      <p:sp>
        <p:nvSpPr>
          <p:cNvPr id="18" name="Suorakulmio 22">
            <a:extLst>
              <a:ext uri="{FF2B5EF4-FFF2-40B4-BE49-F238E27FC236}">
                <a16:creationId xmlns:a16="http://schemas.microsoft.com/office/drawing/2014/main" id="{0E9FA8CD-08F1-40FF-A0DF-BD424F3597E1}"/>
              </a:ext>
            </a:extLst>
          </p:cNvPr>
          <p:cNvSpPr/>
          <p:nvPr/>
        </p:nvSpPr>
        <p:spPr>
          <a:xfrm>
            <a:off x="1605526" y="5638164"/>
            <a:ext cx="118609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b="1" spc="300" noProof="0" dirty="0">
                <a:solidFill>
                  <a:schemeClr val="tx2"/>
                </a:solidFill>
                <a:latin typeface="+mj-lt"/>
                <a:cs typeface="Arial"/>
              </a:rPr>
              <a:t>1,9</a:t>
            </a: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rial"/>
              </a:rPr>
              <a:t>  </a:t>
            </a:r>
          </a:p>
        </p:txBody>
      </p:sp>
      <p:sp>
        <p:nvSpPr>
          <p:cNvPr id="19" name="Suorakulmio 23">
            <a:extLst>
              <a:ext uri="{FF2B5EF4-FFF2-40B4-BE49-F238E27FC236}">
                <a16:creationId xmlns:a16="http://schemas.microsoft.com/office/drawing/2014/main" id="{688EA5A1-9E44-4971-9136-B2DE614F1600}"/>
              </a:ext>
            </a:extLst>
          </p:cNvPr>
          <p:cNvSpPr/>
          <p:nvPr/>
        </p:nvSpPr>
        <p:spPr>
          <a:xfrm>
            <a:off x="1721397" y="6188474"/>
            <a:ext cx="91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mrd €</a:t>
            </a:r>
          </a:p>
        </p:txBody>
      </p:sp>
      <p:sp>
        <p:nvSpPr>
          <p:cNvPr id="20" name="Suorakulmio 39">
            <a:extLst>
              <a:ext uri="{FF2B5EF4-FFF2-40B4-BE49-F238E27FC236}">
                <a16:creationId xmlns:a16="http://schemas.microsoft.com/office/drawing/2014/main" id="{348E6053-0CED-4611-9D78-D1910E443C33}"/>
              </a:ext>
            </a:extLst>
          </p:cNvPr>
          <p:cNvSpPr/>
          <p:nvPr/>
        </p:nvSpPr>
        <p:spPr>
          <a:xfrm>
            <a:off x="8613135" y="3011210"/>
            <a:ext cx="186202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2,9  </a:t>
            </a:r>
          </a:p>
        </p:txBody>
      </p:sp>
      <p:sp>
        <p:nvSpPr>
          <p:cNvPr id="21" name="Suorakulmio 41">
            <a:extLst>
              <a:ext uri="{FF2B5EF4-FFF2-40B4-BE49-F238E27FC236}">
                <a16:creationId xmlns:a16="http://schemas.microsoft.com/office/drawing/2014/main" id="{155D85C7-7B13-46A1-B9A1-8C1D1667CA66}"/>
              </a:ext>
            </a:extLst>
          </p:cNvPr>
          <p:cNvSpPr/>
          <p:nvPr/>
        </p:nvSpPr>
        <p:spPr>
          <a:xfrm>
            <a:off x="9062102" y="3576108"/>
            <a:ext cx="8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  <a:t>mrd €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D59360-068F-45B5-8ED0-7B1D64B38C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70" y="4323786"/>
            <a:ext cx="691259" cy="693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E69F41-8209-489B-A0F7-84AAFB8F85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55" y="4338427"/>
            <a:ext cx="681783" cy="6817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042BE0-8EED-4527-BD0F-FE40C92F6B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85" y="4338427"/>
            <a:ext cx="681783" cy="6817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9B0416-BEAE-46C6-BDE0-F51789F8D5BF}"/>
              </a:ext>
            </a:extLst>
          </p:cNvPr>
          <p:cNvSpPr txBox="1"/>
          <p:nvPr/>
        </p:nvSpPr>
        <p:spPr>
          <a:xfrm>
            <a:off x="8708116" y="2522118"/>
            <a:ext cx="15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Väyläverkon korjausvelka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E2D5DC-C669-4EF5-96BE-23B81B94F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70" y="1959842"/>
            <a:ext cx="691259" cy="6930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1AF823-1FBB-4BC7-B6FA-68D0B556AE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17" y="1690689"/>
            <a:ext cx="691259" cy="6930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02228C-79C8-42ED-B796-7B68333EAE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47" y="1690689"/>
            <a:ext cx="691259" cy="6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 Stripe 33">
            <a:extLst>
              <a:ext uri="{FF2B5EF4-FFF2-40B4-BE49-F238E27FC236}">
                <a16:creationId xmlns:a16="http://schemas.microsoft.com/office/drawing/2014/main" id="{E2796073-45A6-4C0C-A539-113B745FA5CF}"/>
              </a:ext>
            </a:extLst>
          </p:cNvPr>
          <p:cNvSpPr/>
          <p:nvPr/>
        </p:nvSpPr>
        <p:spPr>
          <a:xfrm>
            <a:off x="-11383" y="861212"/>
            <a:ext cx="4572000" cy="6003790"/>
          </a:xfrm>
          <a:custGeom>
            <a:avLst/>
            <a:gdLst>
              <a:gd name="connsiteX0" fmla="*/ 0 w 1309884"/>
              <a:gd name="connsiteY0" fmla="*/ 2004647 h 4009293"/>
              <a:gd name="connsiteX1" fmla="*/ 654942 w 1309884"/>
              <a:gd name="connsiteY1" fmla="*/ 0 h 4009293"/>
              <a:gd name="connsiteX2" fmla="*/ 1309884 w 1309884"/>
              <a:gd name="connsiteY2" fmla="*/ 0 h 4009293"/>
              <a:gd name="connsiteX3" fmla="*/ 0 w 1309884"/>
              <a:gd name="connsiteY3" fmla="*/ 4009293 h 4009293"/>
              <a:gd name="connsiteX4" fmla="*/ 0 w 1309884"/>
              <a:gd name="connsiteY4" fmla="*/ 2004647 h 4009293"/>
              <a:gd name="connsiteX0" fmla="*/ 0 w 1334881"/>
              <a:gd name="connsiteY0" fmla="*/ 4454770 h 6459416"/>
              <a:gd name="connsiteX1" fmla="*/ 1334881 w 1334881"/>
              <a:gd name="connsiteY1" fmla="*/ 0 h 6459416"/>
              <a:gd name="connsiteX2" fmla="*/ 1309884 w 1334881"/>
              <a:gd name="connsiteY2" fmla="*/ 2450123 h 6459416"/>
              <a:gd name="connsiteX3" fmla="*/ 0 w 1334881"/>
              <a:gd name="connsiteY3" fmla="*/ 6459416 h 6459416"/>
              <a:gd name="connsiteX4" fmla="*/ 0 w 1334881"/>
              <a:gd name="connsiteY4" fmla="*/ 4454770 h 6459416"/>
              <a:gd name="connsiteX0" fmla="*/ 0 w 2816299"/>
              <a:gd name="connsiteY0" fmla="*/ 4454770 h 6459416"/>
              <a:gd name="connsiteX1" fmla="*/ 1334881 w 2816299"/>
              <a:gd name="connsiteY1" fmla="*/ 0 h 6459416"/>
              <a:gd name="connsiteX2" fmla="*/ 2816299 w 2816299"/>
              <a:gd name="connsiteY2" fmla="*/ 134815 h 6459416"/>
              <a:gd name="connsiteX3" fmla="*/ 0 w 2816299"/>
              <a:gd name="connsiteY3" fmla="*/ 6459416 h 6459416"/>
              <a:gd name="connsiteX4" fmla="*/ 0 w 2816299"/>
              <a:gd name="connsiteY4" fmla="*/ 4454770 h 6459416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16299 w 4572000"/>
              <a:gd name="connsiteY2" fmla="*/ 134815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786991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677328 w 4572000"/>
              <a:gd name="connsiteY4" fmla="*/ 4706817 h 6113585"/>
              <a:gd name="connsiteX5" fmla="*/ 0 w 4572000"/>
              <a:gd name="connsiteY5" fmla="*/ 4454770 h 6113585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0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46892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7539 h 6002217"/>
              <a:gd name="connsiteX1" fmla="*/ 1287988 w 4572000"/>
              <a:gd name="connsiteY1" fmla="*/ 5861 h 6002217"/>
              <a:gd name="connsiteX2" fmla="*/ 2798715 w 4572000"/>
              <a:gd name="connsiteY2" fmla="*/ 0 h 6002217"/>
              <a:gd name="connsiteX3" fmla="*/ 4572000 w 4572000"/>
              <a:gd name="connsiteY3" fmla="*/ 5996354 h 6002217"/>
              <a:gd name="connsiteX4" fmla="*/ 501482 w 4572000"/>
              <a:gd name="connsiteY4" fmla="*/ 6002217 h 6002217"/>
              <a:gd name="connsiteX5" fmla="*/ 0 w 4572000"/>
              <a:gd name="connsiteY5" fmla="*/ 4337539 h 6002217"/>
              <a:gd name="connsiteX0" fmla="*/ 0 w 4572000"/>
              <a:gd name="connsiteY0" fmla="*/ 4339112 h 6003790"/>
              <a:gd name="connsiteX1" fmla="*/ 16749 w 4572000"/>
              <a:gd name="connsiteY1" fmla="*/ 0 h 6003790"/>
              <a:gd name="connsiteX2" fmla="*/ 2798715 w 4572000"/>
              <a:gd name="connsiteY2" fmla="*/ 1573 h 6003790"/>
              <a:gd name="connsiteX3" fmla="*/ 4572000 w 4572000"/>
              <a:gd name="connsiteY3" fmla="*/ 5997927 h 6003790"/>
              <a:gd name="connsiteX4" fmla="*/ 501482 w 4572000"/>
              <a:gd name="connsiteY4" fmla="*/ 6003790 h 6003790"/>
              <a:gd name="connsiteX5" fmla="*/ 0 w 4572000"/>
              <a:gd name="connsiteY5" fmla="*/ 4339112 h 600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3790">
                <a:moveTo>
                  <a:pt x="0" y="4339112"/>
                </a:moveTo>
                <a:lnTo>
                  <a:pt x="16749" y="0"/>
                </a:lnTo>
                <a:lnTo>
                  <a:pt x="2798715" y="1573"/>
                </a:lnTo>
                <a:lnTo>
                  <a:pt x="4572000" y="5997927"/>
                </a:lnTo>
                <a:lnTo>
                  <a:pt x="501482" y="6003790"/>
                </a:lnTo>
                <a:lnTo>
                  <a:pt x="0" y="4339112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9" name="Diagonal Stripe 33">
            <a:extLst>
              <a:ext uri="{FF2B5EF4-FFF2-40B4-BE49-F238E27FC236}">
                <a16:creationId xmlns:a16="http://schemas.microsoft.com/office/drawing/2014/main" id="{C21DC318-672B-4FC1-B179-A9EE282EB794}"/>
              </a:ext>
            </a:extLst>
          </p:cNvPr>
          <p:cNvSpPr/>
          <p:nvPr/>
        </p:nvSpPr>
        <p:spPr>
          <a:xfrm>
            <a:off x="-7637" y="861212"/>
            <a:ext cx="4572000" cy="6003790"/>
          </a:xfrm>
          <a:custGeom>
            <a:avLst/>
            <a:gdLst>
              <a:gd name="connsiteX0" fmla="*/ 0 w 1309884"/>
              <a:gd name="connsiteY0" fmla="*/ 2004647 h 4009293"/>
              <a:gd name="connsiteX1" fmla="*/ 654942 w 1309884"/>
              <a:gd name="connsiteY1" fmla="*/ 0 h 4009293"/>
              <a:gd name="connsiteX2" fmla="*/ 1309884 w 1309884"/>
              <a:gd name="connsiteY2" fmla="*/ 0 h 4009293"/>
              <a:gd name="connsiteX3" fmla="*/ 0 w 1309884"/>
              <a:gd name="connsiteY3" fmla="*/ 4009293 h 4009293"/>
              <a:gd name="connsiteX4" fmla="*/ 0 w 1309884"/>
              <a:gd name="connsiteY4" fmla="*/ 2004647 h 4009293"/>
              <a:gd name="connsiteX0" fmla="*/ 0 w 1334881"/>
              <a:gd name="connsiteY0" fmla="*/ 4454770 h 6459416"/>
              <a:gd name="connsiteX1" fmla="*/ 1334881 w 1334881"/>
              <a:gd name="connsiteY1" fmla="*/ 0 h 6459416"/>
              <a:gd name="connsiteX2" fmla="*/ 1309884 w 1334881"/>
              <a:gd name="connsiteY2" fmla="*/ 2450123 h 6459416"/>
              <a:gd name="connsiteX3" fmla="*/ 0 w 1334881"/>
              <a:gd name="connsiteY3" fmla="*/ 6459416 h 6459416"/>
              <a:gd name="connsiteX4" fmla="*/ 0 w 1334881"/>
              <a:gd name="connsiteY4" fmla="*/ 4454770 h 6459416"/>
              <a:gd name="connsiteX0" fmla="*/ 0 w 2816299"/>
              <a:gd name="connsiteY0" fmla="*/ 4454770 h 6459416"/>
              <a:gd name="connsiteX1" fmla="*/ 1334881 w 2816299"/>
              <a:gd name="connsiteY1" fmla="*/ 0 h 6459416"/>
              <a:gd name="connsiteX2" fmla="*/ 2816299 w 2816299"/>
              <a:gd name="connsiteY2" fmla="*/ 134815 h 6459416"/>
              <a:gd name="connsiteX3" fmla="*/ 0 w 2816299"/>
              <a:gd name="connsiteY3" fmla="*/ 6459416 h 6459416"/>
              <a:gd name="connsiteX4" fmla="*/ 0 w 2816299"/>
              <a:gd name="connsiteY4" fmla="*/ 4454770 h 6459416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16299 w 4572000"/>
              <a:gd name="connsiteY2" fmla="*/ 134815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786991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677328 w 4572000"/>
              <a:gd name="connsiteY4" fmla="*/ 4706817 h 6113585"/>
              <a:gd name="connsiteX5" fmla="*/ 0 w 4572000"/>
              <a:gd name="connsiteY5" fmla="*/ 4454770 h 6113585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0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46892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7539 h 6002217"/>
              <a:gd name="connsiteX1" fmla="*/ 1287988 w 4572000"/>
              <a:gd name="connsiteY1" fmla="*/ 5861 h 6002217"/>
              <a:gd name="connsiteX2" fmla="*/ 2798715 w 4572000"/>
              <a:gd name="connsiteY2" fmla="*/ 0 h 6002217"/>
              <a:gd name="connsiteX3" fmla="*/ 4572000 w 4572000"/>
              <a:gd name="connsiteY3" fmla="*/ 5996354 h 6002217"/>
              <a:gd name="connsiteX4" fmla="*/ 501482 w 4572000"/>
              <a:gd name="connsiteY4" fmla="*/ 6002217 h 6002217"/>
              <a:gd name="connsiteX5" fmla="*/ 0 w 4572000"/>
              <a:gd name="connsiteY5" fmla="*/ 4337539 h 6002217"/>
              <a:gd name="connsiteX0" fmla="*/ 0 w 4572000"/>
              <a:gd name="connsiteY0" fmla="*/ 4339112 h 6003790"/>
              <a:gd name="connsiteX1" fmla="*/ 16749 w 4572000"/>
              <a:gd name="connsiteY1" fmla="*/ 0 h 6003790"/>
              <a:gd name="connsiteX2" fmla="*/ 2798715 w 4572000"/>
              <a:gd name="connsiteY2" fmla="*/ 1573 h 6003790"/>
              <a:gd name="connsiteX3" fmla="*/ 4572000 w 4572000"/>
              <a:gd name="connsiteY3" fmla="*/ 5997927 h 6003790"/>
              <a:gd name="connsiteX4" fmla="*/ 501482 w 4572000"/>
              <a:gd name="connsiteY4" fmla="*/ 6003790 h 6003790"/>
              <a:gd name="connsiteX5" fmla="*/ 0 w 4572000"/>
              <a:gd name="connsiteY5" fmla="*/ 4339112 h 600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3790">
                <a:moveTo>
                  <a:pt x="0" y="4339112"/>
                </a:moveTo>
                <a:lnTo>
                  <a:pt x="16749" y="0"/>
                </a:lnTo>
                <a:lnTo>
                  <a:pt x="2798715" y="1573"/>
                </a:lnTo>
                <a:lnTo>
                  <a:pt x="4572000" y="5997927"/>
                </a:lnTo>
                <a:lnTo>
                  <a:pt x="501482" y="6003790"/>
                </a:lnTo>
                <a:lnTo>
                  <a:pt x="0" y="433911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lumMod val="40000"/>
                  <a:lumOff val="60000"/>
                  <a:alpha val="7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Diagonal Stripe 33">
            <a:extLst>
              <a:ext uri="{FF2B5EF4-FFF2-40B4-BE49-F238E27FC236}">
                <a16:creationId xmlns:a16="http://schemas.microsoft.com/office/drawing/2014/main" id="{5B2CD663-DC87-48EC-A99A-FF164C039CB9}"/>
              </a:ext>
            </a:extLst>
          </p:cNvPr>
          <p:cNvSpPr/>
          <p:nvPr/>
        </p:nvSpPr>
        <p:spPr>
          <a:xfrm>
            <a:off x="6098776" y="849922"/>
            <a:ext cx="4572000" cy="6002217"/>
          </a:xfrm>
          <a:custGeom>
            <a:avLst/>
            <a:gdLst>
              <a:gd name="connsiteX0" fmla="*/ 0 w 1309884"/>
              <a:gd name="connsiteY0" fmla="*/ 2004647 h 4009293"/>
              <a:gd name="connsiteX1" fmla="*/ 654942 w 1309884"/>
              <a:gd name="connsiteY1" fmla="*/ 0 h 4009293"/>
              <a:gd name="connsiteX2" fmla="*/ 1309884 w 1309884"/>
              <a:gd name="connsiteY2" fmla="*/ 0 h 4009293"/>
              <a:gd name="connsiteX3" fmla="*/ 0 w 1309884"/>
              <a:gd name="connsiteY3" fmla="*/ 4009293 h 4009293"/>
              <a:gd name="connsiteX4" fmla="*/ 0 w 1309884"/>
              <a:gd name="connsiteY4" fmla="*/ 2004647 h 4009293"/>
              <a:gd name="connsiteX0" fmla="*/ 0 w 1334881"/>
              <a:gd name="connsiteY0" fmla="*/ 4454770 h 6459416"/>
              <a:gd name="connsiteX1" fmla="*/ 1334881 w 1334881"/>
              <a:gd name="connsiteY1" fmla="*/ 0 h 6459416"/>
              <a:gd name="connsiteX2" fmla="*/ 1309884 w 1334881"/>
              <a:gd name="connsiteY2" fmla="*/ 2450123 h 6459416"/>
              <a:gd name="connsiteX3" fmla="*/ 0 w 1334881"/>
              <a:gd name="connsiteY3" fmla="*/ 6459416 h 6459416"/>
              <a:gd name="connsiteX4" fmla="*/ 0 w 1334881"/>
              <a:gd name="connsiteY4" fmla="*/ 4454770 h 6459416"/>
              <a:gd name="connsiteX0" fmla="*/ 0 w 2816299"/>
              <a:gd name="connsiteY0" fmla="*/ 4454770 h 6459416"/>
              <a:gd name="connsiteX1" fmla="*/ 1334881 w 2816299"/>
              <a:gd name="connsiteY1" fmla="*/ 0 h 6459416"/>
              <a:gd name="connsiteX2" fmla="*/ 2816299 w 2816299"/>
              <a:gd name="connsiteY2" fmla="*/ 134815 h 6459416"/>
              <a:gd name="connsiteX3" fmla="*/ 0 w 2816299"/>
              <a:gd name="connsiteY3" fmla="*/ 6459416 h 6459416"/>
              <a:gd name="connsiteX4" fmla="*/ 0 w 2816299"/>
              <a:gd name="connsiteY4" fmla="*/ 4454770 h 6459416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16299 w 4572000"/>
              <a:gd name="connsiteY2" fmla="*/ 134815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786991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677328 w 4572000"/>
              <a:gd name="connsiteY4" fmla="*/ 4706817 h 6113585"/>
              <a:gd name="connsiteX5" fmla="*/ 0 w 4572000"/>
              <a:gd name="connsiteY5" fmla="*/ 4454770 h 6113585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0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46892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7539 h 6002217"/>
              <a:gd name="connsiteX1" fmla="*/ 1287988 w 4572000"/>
              <a:gd name="connsiteY1" fmla="*/ 5861 h 6002217"/>
              <a:gd name="connsiteX2" fmla="*/ 2798715 w 4572000"/>
              <a:gd name="connsiteY2" fmla="*/ 0 h 6002217"/>
              <a:gd name="connsiteX3" fmla="*/ 4572000 w 4572000"/>
              <a:gd name="connsiteY3" fmla="*/ 5996354 h 6002217"/>
              <a:gd name="connsiteX4" fmla="*/ 501482 w 4572000"/>
              <a:gd name="connsiteY4" fmla="*/ 6002217 h 6002217"/>
              <a:gd name="connsiteX5" fmla="*/ 0 w 4572000"/>
              <a:gd name="connsiteY5" fmla="*/ 4337539 h 60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2217">
                <a:moveTo>
                  <a:pt x="0" y="4337539"/>
                </a:moveTo>
                <a:lnTo>
                  <a:pt x="1287988" y="5861"/>
                </a:lnTo>
                <a:lnTo>
                  <a:pt x="2798715" y="0"/>
                </a:lnTo>
                <a:lnTo>
                  <a:pt x="4572000" y="5996354"/>
                </a:lnTo>
                <a:lnTo>
                  <a:pt x="501482" y="6002217"/>
                </a:lnTo>
                <a:lnTo>
                  <a:pt x="0" y="433753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1" name="Diagonal Stripe 33">
            <a:extLst>
              <a:ext uri="{FF2B5EF4-FFF2-40B4-BE49-F238E27FC236}">
                <a16:creationId xmlns:a16="http://schemas.microsoft.com/office/drawing/2014/main" id="{94AFCA3F-1655-4297-BCFE-8A8DFE2D3A24}"/>
              </a:ext>
            </a:extLst>
          </p:cNvPr>
          <p:cNvSpPr/>
          <p:nvPr/>
        </p:nvSpPr>
        <p:spPr>
          <a:xfrm>
            <a:off x="6095073" y="855106"/>
            <a:ext cx="4572000" cy="6002217"/>
          </a:xfrm>
          <a:custGeom>
            <a:avLst/>
            <a:gdLst>
              <a:gd name="connsiteX0" fmla="*/ 0 w 1309884"/>
              <a:gd name="connsiteY0" fmla="*/ 2004647 h 4009293"/>
              <a:gd name="connsiteX1" fmla="*/ 654942 w 1309884"/>
              <a:gd name="connsiteY1" fmla="*/ 0 h 4009293"/>
              <a:gd name="connsiteX2" fmla="*/ 1309884 w 1309884"/>
              <a:gd name="connsiteY2" fmla="*/ 0 h 4009293"/>
              <a:gd name="connsiteX3" fmla="*/ 0 w 1309884"/>
              <a:gd name="connsiteY3" fmla="*/ 4009293 h 4009293"/>
              <a:gd name="connsiteX4" fmla="*/ 0 w 1309884"/>
              <a:gd name="connsiteY4" fmla="*/ 2004647 h 4009293"/>
              <a:gd name="connsiteX0" fmla="*/ 0 w 1334881"/>
              <a:gd name="connsiteY0" fmla="*/ 4454770 h 6459416"/>
              <a:gd name="connsiteX1" fmla="*/ 1334881 w 1334881"/>
              <a:gd name="connsiteY1" fmla="*/ 0 h 6459416"/>
              <a:gd name="connsiteX2" fmla="*/ 1309884 w 1334881"/>
              <a:gd name="connsiteY2" fmla="*/ 2450123 h 6459416"/>
              <a:gd name="connsiteX3" fmla="*/ 0 w 1334881"/>
              <a:gd name="connsiteY3" fmla="*/ 6459416 h 6459416"/>
              <a:gd name="connsiteX4" fmla="*/ 0 w 1334881"/>
              <a:gd name="connsiteY4" fmla="*/ 4454770 h 6459416"/>
              <a:gd name="connsiteX0" fmla="*/ 0 w 2816299"/>
              <a:gd name="connsiteY0" fmla="*/ 4454770 h 6459416"/>
              <a:gd name="connsiteX1" fmla="*/ 1334881 w 2816299"/>
              <a:gd name="connsiteY1" fmla="*/ 0 h 6459416"/>
              <a:gd name="connsiteX2" fmla="*/ 2816299 w 2816299"/>
              <a:gd name="connsiteY2" fmla="*/ 134815 h 6459416"/>
              <a:gd name="connsiteX3" fmla="*/ 0 w 2816299"/>
              <a:gd name="connsiteY3" fmla="*/ 6459416 h 6459416"/>
              <a:gd name="connsiteX4" fmla="*/ 0 w 2816299"/>
              <a:gd name="connsiteY4" fmla="*/ 4454770 h 6459416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16299 w 4572000"/>
              <a:gd name="connsiteY2" fmla="*/ 134815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786991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0 w 4572000"/>
              <a:gd name="connsiteY4" fmla="*/ 4454770 h 6113585"/>
              <a:gd name="connsiteX0" fmla="*/ 0 w 4572000"/>
              <a:gd name="connsiteY0" fmla="*/ 4454770 h 6113585"/>
              <a:gd name="connsiteX1" fmla="*/ 1334881 w 4572000"/>
              <a:gd name="connsiteY1" fmla="*/ 0 h 6113585"/>
              <a:gd name="connsiteX2" fmla="*/ 2804576 w 4572000"/>
              <a:gd name="connsiteY2" fmla="*/ 123092 h 6113585"/>
              <a:gd name="connsiteX3" fmla="*/ 4572000 w 4572000"/>
              <a:gd name="connsiteY3" fmla="*/ 6113585 h 6113585"/>
              <a:gd name="connsiteX4" fmla="*/ 677328 w 4572000"/>
              <a:gd name="connsiteY4" fmla="*/ 4706817 h 6113585"/>
              <a:gd name="connsiteX5" fmla="*/ 0 w 4572000"/>
              <a:gd name="connsiteY5" fmla="*/ 4454770 h 6113585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454770 h 6119448"/>
              <a:gd name="connsiteX1" fmla="*/ 1334881 w 4572000"/>
              <a:gd name="connsiteY1" fmla="*/ 0 h 6119448"/>
              <a:gd name="connsiteX2" fmla="*/ 2804576 w 4572000"/>
              <a:gd name="connsiteY2" fmla="*/ 123092 h 6119448"/>
              <a:gd name="connsiteX3" fmla="*/ 4572000 w 4572000"/>
              <a:gd name="connsiteY3" fmla="*/ 6113585 h 6119448"/>
              <a:gd name="connsiteX4" fmla="*/ 501482 w 4572000"/>
              <a:gd name="connsiteY4" fmla="*/ 6119448 h 6119448"/>
              <a:gd name="connsiteX5" fmla="*/ 0 w 4572000"/>
              <a:gd name="connsiteY5" fmla="*/ 4454770 h 6119448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0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1678 h 5996356"/>
              <a:gd name="connsiteX1" fmla="*/ 1287988 w 4572000"/>
              <a:gd name="connsiteY1" fmla="*/ 0 h 5996356"/>
              <a:gd name="connsiteX2" fmla="*/ 2804576 w 4572000"/>
              <a:gd name="connsiteY2" fmla="*/ 46892 h 5996356"/>
              <a:gd name="connsiteX3" fmla="*/ 4572000 w 4572000"/>
              <a:gd name="connsiteY3" fmla="*/ 5990493 h 5996356"/>
              <a:gd name="connsiteX4" fmla="*/ 501482 w 4572000"/>
              <a:gd name="connsiteY4" fmla="*/ 5996356 h 5996356"/>
              <a:gd name="connsiteX5" fmla="*/ 0 w 4572000"/>
              <a:gd name="connsiteY5" fmla="*/ 4331678 h 5996356"/>
              <a:gd name="connsiteX0" fmla="*/ 0 w 4572000"/>
              <a:gd name="connsiteY0" fmla="*/ 4337539 h 6002217"/>
              <a:gd name="connsiteX1" fmla="*/ 1287988 w 4572000"/>
              <a:gd name="connsiteY1" fmla="*/ 5861 h 6002217"/>
              <a:gd name="connsiteX2" fmla="*/ 2798715 w 4572000"/>
              <a:gd name="connsiteY2" fmla="*/ 0 h 6002217"/>
              <a:gd name="connsiteX3" fmla="*/ 4572000 w 4572000"/>
              <a:gd name="connsiteY3" fmla="*/ 5996354 h 6002217"/>
              <a:gd name="connsiteX4" fmla="*/ 501482 w 4572000"/>
              <a:gd name="connsiteY4" fmla="*/ 6002217 h 6002217"/>
              <a:gd name="connsiteX5" fmla="*/ 0 w 4572000"/>
              <a:gd name="connsiteY5" fmla="*/ 4337539 h 60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6002217">
                <a:moveTo>
                  <a:pt x="0" y="4337539"/>
                </a:moveTo>
                <a:lnTo>
                  <a:pt x="1287988" y="5861"/>
                </a:lnTo>
                <a:lnTo>
                  <a:pt x="2798715" y="0"/>
                </a:lnTo>
                <a:lnTo>
                  <a:pt x="4572000" y="5996354"/>
                </a:lnTo>
                <a:lnTo>
                  <a:pt x="501482" y="6002217"/>
                </a:lnTo>
                <a:lnTo>
                  <a:pt x="0" y="4337539"/>
                </a:lnTo>
                <a:close/>
              </a:path>
            </a:pathLst>
          </a:custGeom>
          <a:gradFill>
            <a:gsLst>
              <a:gs pos="100000">
                <a:srgbClr val="B4E6F9">
                  <a:alpha val="65000"/>
                </a:srgbClr>
              </a:gs>
              <a:gs pos="21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6B0DE4A-26DD-4875-8CE2-B54882ABB9AE}"/>
              </a:ext>
            </a:extLst>
          </p:cNvPr>
          <p:cNvSpPr/>
          <p:nvPr/>
        </p:nvSpPr>
        <p:spPr>
          <a:xfrm>
            <a:off x="3043496" y="10510"/>
            <a:ext cx="4538756" cy="6849144"/>
          </a:xfrm>
          <a:custGeom>
            <a:avLst/>
            <a:gdLst/>
            <a:ahLst/>
            <a:cxnLst/>
            <a:rect l="l" t="t" r="r" b="b"/>
            <a:pathLst>
              <a:path w="7484745" h="11294745">
                <a:moveTo>
                  <a:pt x="7484366" y="0"/>
                </a:moveTo>
                <a:lnTo>
                  <a:pt x="758188" y="0"/>
                </a:lnTo>
                <a:lnTo>
                  <a:pt x="0" y="2568926"/>
                </a:lnTo>
                <a:lnTo>
                  <a:pt x="2575159" y="11294219"/>
                </a:lnTo>
                <a:lnTo>
                  <a:pt x="4151270" y="11294219"/>
                </a:lnTo>
                <a:lnTo>
                  <a:pt x="4955095" y="8570151"/>
                </a:lnTo>
                <a:lnTo>
                  <a:pt x="4955095" y="8569975"/>
                </a:lnTo>
                <a:lnTo>
                  <a:pt x="4973502" y="8508142"/>
                </a:lnTo>
                <a:lnTo>
                  <a:pt x="748436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512AA2D2-7818-4DFC-912B-913DD0DA5201}"/>
              </a:ext>
            </a:extLst>
          </p:cNvPr>
          <p:cNvSpPr/>
          <p:nvPr/>
        </p:nvSpPr>
        <p:spPr>
          <a:xfrm>
            <a:off x="9170034" y="48"/>
            <a:ext cx="3021602" cy="6848758"/>
          </a:xfrm>
          <a:custGeom>
            <a:avLst/>
            <a:gdLst/>
            <a:ahLst/>
            <a:cxnLst/>
            <a:rect l="l" t="t" r="r" b="b"/>
            <a:pathLst>
              <a:path w="4982844" h="11294110">
                <a:moveTo>
                  <a:pt x="4982738" y="0"/>
                </a:moveTo>
                <a:lnTo>
                  <a:pt x="803812" y="0"/>
                </a:lnTo>
                <a:lnTo>
                  <a:pt x="0" y="2723803"/>
                </a:lnTo>
                <a:lnTo>
                  <a:pt x="0" y="2723979"/>
                </a:lnTo>
                <a:lnTo>
                  <a:pt x="2529158" y="11294055"/>
                </a:lnTo>
                <a:lnTo>
                  <a:pt x="4197032" y="11294055"/>
                </a:lnTo>
                <a:lnTo>
                  <a:pt x="4982738" y="8631770"/>
                </a:lnTo>
                <a:lnTo>
                  <a:pt x="498273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FDF9A003-1C44-4856-8577-197980A080FA}"/>
              </a:ext>
            </a:extLst>
          </p:cNvPr>
          <p:cNvSpPr/>
          <p:nvPr/>
        </p:nvSpPr>
        <p:spPr>
          <a:xfrm>
            <a:off x="0" y="-19915"/>
            <a:ext cx="12192000" cy="885528"/>
          </a:xfrm>
          <a:custGeom>
            <a:avLst/>
            <a:gdLst/>
            <a:ahLst/>
            <a:cxnLst/>
            <a:rect l="l" t="t" r="r" b="b"/>
            <a:pathLst>
              <a:path w="13131800" h="758190">
                <a:moveTo>
                  <a:pt x="0" y="757707"/>
                </a:moveTo>
                <a:lnTo>
                  <a:pt x="0" y="0"/>
                </a:lnTo>
                <a:lnTo>
                  <a:pt x="13131800" y="0"/>
                </a:lnTo>
                <a:lnTo>
                  <a:pt x="13131800" y="757707"/>
                </a:lnTo>
                <a:lnTo>
                  <a:pt x="0" y="75770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DA20E88A-9FF4-4E66-8FB6-3FCFB3093FDB}"/>
              </a:ext>
            </a:extLst>
          </p:cNvPr>
          <p:cNvSpPr txBox="1">
            <a:spLocks/>
          </p:cNvSpPr>
          <p:nvPr/>
        </p:nvSpPr>
        <p:spPr>
          <a:xfrm>
            <a:off x="299902" y="146050"/>
            <a:ext cx="10515600" cy="552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Exo 2" panose="00000500000000000000" pitchFamily="2" charset="0"/>
                <a:ea typeface="Exo 2" panose="00000500000000000000" pitchFamily="2" charset="0"/>
                <a:cs typeface="Exo 2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19730" algn="l"/>
              </a:tabLst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Tiet lukuina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133B8956-523C-49AA-96A3-A7516BD5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382" y="1419134"/>
            <a:ext cx="2167524" cy="512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rgbClr val="BCA4CB"/>
              </a:buClr>
              <a:buSzPct val="14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SzPct val="10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2pPr>
            <a:lvl3pPr marL="11430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3pPr>
            <a:lvl4pPr marL="16002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4pPr>
            <a:lvl5pPr marL="20574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Teillä</a:t>
            </a:r>
            <a:b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</a:b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kuljetetaan</a:t>
            </a:r>
          </a:p>
          <a:p>
            <a:pPr lvl="0"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267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Arial"/>
              </a:rPr>
              <a:t>260</a:t>
            </a:r>
            <a:endParaRPr lang="fi-FI" sz="1867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+mn-ea"/>
              <a:cs typeface="Arial"/>
            </a:endParaRPr>
          </a:p>
          <a:p>
            <a:pPr lvl="0"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miljoonaa tonnia tavaraa. 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Linja-autoilla tehdään</a:t>
            </a:r>
          </a:p>
          <a:p>
            <a:pPr lvl="0"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267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Arial"/>
              </a:rPr>
              <a:t>352</a:t>
            </a:r>
            <a:endParaRPr lang="fi-FI" sz="1867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+mn-ea"/>
              <a:cs typeface="Arial"/>
            </a:endParaRPr>
          </a:p>
          <a:p>
            <a:pPr lvl="0"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miljoonaa matkaa, joista</a:t>
            </a:r>
          </a:p>
          <a:p>
            <a:pPr marL="243411" lvl="0" indent="-243411" algn="ctr" defTabSz="914377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fi-FI" sz="4267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Arial"/>
              </a:rPr>
              <a:t>80 </a:t>
            </a:r>
            <a:r>
              <a:rPr lang="fi-FI" sz="4267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+mn-ea"/>
                <a:cs typeface="Arial"/>
              </a:rPr>
              <a:t>%</a:t>
            </a:r>
            <a:endParaRPr lang="fi-FI" sz="1867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+mn-ea"/>
              <a:cs typeface="Arial"/>
            </a:endParaRPr>
          </a:p>
          <a:p>
            <a:pPr marL="243411" lvl="0" indent="-243411" algn="ctr" defTabSz="914377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</a:rPr>
              <a:t>kaupunkiseuduilla</a:t>
            </a:r>
            <a:endParaRPr kumimoji="0" lang="fi-FI" altLang="fi-FI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7" name="Suorakulmio 20">
            <a:extLst>
              <a:ext uri="{FF2B5EF4-FFF2-40B4-BE49-F238E27FC236}">
                <a16:creationId xmlns:a16="http://schemas.microsoft.com/office/drawing/2014/main" id="{53FD237F-8B23-411C-8142-C9BA3B03636A}"/>
              </a:ext>
            </a:extLst>
          </p:cNvPr>
          <p:cNvSpPr/>
          <p:nvPr/>
        </p:nvSpPr>
        <p:spPr>
          <a:xfrm>
            <a:off x="7032499" y="2478520"/>
            <a:ext cx="2227943" cy="74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marR="0" lvl="0" indent="-243411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10F6696C-4439-4372-A430-2D05EFA0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56" y="2358572"/>
            <a:ext cx="2691885" cy="3622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rgbClr val="BCA4CB"/>
              </a:buClr>
              <a:buSzPct val="14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SzPct val="10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2pPr>
            <a:lvl3pPr marL="11430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3pPr>
            <a:lvl4pPr marL="16002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4pPr>
            <a:lvl5pPr marL="20574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Maanteitä</a:t>
            </a:r>
          </a:p>
          <a:p>
            <a:pPr lvl="0"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altLang="fi-FI" sz="4000" b="1" dirty="0">
                <a:solidFill>
                  <a:srgbClr val="FFFFFF"/>
                </a:solidFill>
                <a:latin typeface="Tahoma" panose="020B0604030504040204" pitchFamily="34" charset="0"/>
              </a:rPr>
              <a:t>78 000 </a:t>
            </a:r>
            <a:r>
              <a:rPr lang="fi-FI" altLang="fi-FI" sz="1867" dirty="0">
                <a:solidFill>
                  <a:srgbClr val="FFFFFF"/>
                </a:solidFill>
                <a:latin typeface="Tahoma" panose="020B0604030504040204" pitchFamily="34" charset="0"/>
              </a:rPr>
              <a:t>km</a:t>
            </a:r>
            <a:endParaRPr kumimoji="0" lang="fi-FI" altLang="fi-FI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Moottoriteitä</a:t>
            </a: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000" b="1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935 </a:t>
            </a:r>
            <a:r>
              <a:rPr lang="fi-FI" sz="1800" dirty="0">
                <a:solidFill>
                  <a:srgbClr val="FFFFFF"/>
                </a:solidFill>
                <a:latin typeface="Tahoma" panose="020B0604030504040204" pitchFamily="34" charset="0"/>
              </a:rPr>
              <a:t>km</a:t>
            </a: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Kävely- ja</a:t>
            </a:r>
            <a:r>
              <a:rPr kumimoji="0" lang="fi-FI" altLang="fi-FI" sz="1867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 pyöräliikenteen</a:t>
            </a: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väyliä</a:t>
            </a: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000" b="1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6 000 </a:t>
            </a:r>
            <a:r>
              <a:rPr lang="fi-FI" sz="1800" dirty="0">
                <a:solidFill>
                  <a:srgbClr val="FFFFFF"/>
                </a:solidFill>
                <a:latin typeface="Tahoma" panose="020B0604030504040204" pitchFamily="34" charset="0"/>
              </a:rPr>
              <a:t>km</a:t>
            </a:r>
            <a:endParaRPr kumimoji="0" lang="fi-FI" altLang="fi-FI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B1717EFE-122B-4372-A0FC-07536B5A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932" y="1298810"/>
            <a:ext cx="2458145" cy="30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rgbClr val="BCA4CB"/>
              </a:buClr>
              <a:buSzPct val="14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SzPct val="10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2pPr>
            <a:lvl3pPr marL="11430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3pPr>
            <a:lvl4pPr marL="16002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4pPr>
            <a:lvl5pPr marL="20574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9pPr>
          </a:lstStyle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Henkilöliikenteestä</a:t>
            </a: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400" b="1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90 </a:t>
            </a:r>
            <a:r>
              <a:rPr lang="fi-FI" sz="4400" spc="-200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%</a:t>
            </a:r>
            <a:endParaRPr lang="fi-FI" sz="4000" dirty="0">
              <a:solidFill>
                <a:srgbClr val="FFFFFF"/>
              </a:solidFill>
              <a:latin typeface="Tahoma" panose="020B0604030504040204" pitchFamily="34" charset="0"/>
              <a:cs typeface="Arial"/>
            </a:endParaRP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ja tavaraliikenteestä</a:t>
            </a:r>
            <a:endParaRPr lang="fi-FI" altLang="fi-FI" sz="1867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lang="fi-FI" sz="4400" b="1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68</a:t>
            </a:r>
            <a:r>
              <a:rPr lang="fi-FI" sz="4400" b="1" spc="-200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 </a:t>
            </a:r>
            <a:r>
              <a:rPr lang="fi-FI" sz="4400" spc="-200" dirty="0">
                <a:solidFill>
                  <a:prstClr val="white"/>
                </a:solidFill>
                <a:latin typeface="Tahoma" panose="020B0604030504040204" pitchFamily="34" charset="0"/>
                <a:cs typeface="Arial"/>
              </a:rPr>
              <a:t>%</a:t>
            </a:r>
            <a:endParaRPr kumimoji="0" lang="fi-FI" altLang="fi-FI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algn="ctr" defTabSz="1219170" eaLnBrk="1" hangingPunct="1">
              <a:lnSpc>
                <a:spcPct val="90000"/>
              </a:lnSpc>
              <a:spcBef>
                <a:spcPts val="1333"/>
              </a:spcBef>
              <a:buSzPct val="110000"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kulkee </a:t>
            </a:r>
            <a:b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</a:b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kumipyörillä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F78FC8C0-128C-43B3-9B39-86F4741D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1546" y="1238308"/>
            <a:ext cx="2333355" cy="231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rgbClr val="BCA4CB"/>
              </a:buClr>
              <a:buSzPct val="14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SzPct val="100000"/>
              <a:buFont typeface="Arial" pitchFamily="34" charset="0"/>
              <a:buChar char="●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2pPr>
            <a:lvl3pPr marL="11430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3pPr>
            <a:lvl4pPr marL="16002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4pPr>
            <a:lvl5pPr marL="2057400" indent="-228600" eaLnBrk="0" hangingPunct="0">
              <a:lnSpc>
                <a:spcPts val="1925"/>
              </a:lnSpc>
              <a:spcBef>
                <a:spcPts val="600"/>
              </a:spcBef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5pPr>
            <a:lvl6pPr marL="25146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6pPr>
            <a:lvl7pPr marL="29718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7pPr>
            <a:lvl8pPr marL="34290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8pPr>
            <a:lvl9pPr marL="3886200" indent="-228600" eaLnBrk="0" fontAlgn="base" hangingPunct="0">
              <a:lnSpc>
                <a:spcPts val="1925"/>
              </a:lnSpc>
              <a:spcBef>
                <a:spcPts val="600"/>
              </a:spcBef>
              <a:spcAft>
                <a:spcPct val="0"/>
              </a:spcAft>
              <a:buClr>
                <a:srgbClr val="A59D95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ea typeface="ヒラギノ角ゴ Pro W3"/>
                <a:cs typeface="Felbridge Pro" pitchFamily="50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Katuverkon pituus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BCA4CB"/>
              </a:buClr>
              <a:buSzPct val="110000"/>
              <a:buFont typeface="Arial" pitchFamily="34" charset="0"/>
              <a:buNone/>
              <a:tabLst/>
              <a:defRPr/>
            </a:pPr>
            <a:r>
              <a:rPr lang="fi-FI" sz="3200" b="1" dirty="0">
                <a:solidFill>
                  <a:prstClr val="white"/>
                </a:solidFill>
                <a:latin typeface="Tahoma" panose="020B0604030504040204" pitchFamily="34" charset="0"/>
                <a:ea typeface="+mn-ea"/>
                <a:cs typeface="Arial"/>
              </a:rPr>
              <a:t>  26 000 </a:t>
            </a:r>
            <a:r>
              <a:rPr lang="fi-FI" sz="1400" dirty="0">
                <a:solidFill>
                  <a:prstClr val="white"/>
                </a:solidFill>
                <a:latin typeface="Tahoma" panose="020B0604030504040204" pitchFamily="34" charset="0"/>
                <a:ea typeface="+mn-ea"/>
                <a:cs typeface="Arial"/>
              </a:rPr>
              <a:t>km</a:t>
            </a:r>
            <a:endParaRPr lang="fi-FI" sz="1867" dirty="0">
              <a:solidFill>
                <a:srgbClr val="FFFFFF"/>
              </a:solidFill>
              <a:latin typeface="Tahoma" panose="020B0604030504040204" pitchFamily="34" charset="0"/>
              <a:ea typeface="+mn-ea"/>
              <a:cs typeface="Arial"/>
            </a:endParaRPr>
          </a:p>
          <a:p>
            <a:pPr marL="243411" lvl="0" indent="-243411" algn="ctr" defTabSz="914377" eaLnBrk="1" hangingPunct="1">
              <a:spcBef>
                <a:spcPts val="0"/>
              </a:spcBef>
              <a:buClrTx/>
              <a:buSzTx/>
              <a:buNone/>
              <a:defRPr/>
            </a:pPr>
            <a:endParaRPr lang="fi-FI" altLang="fi-FI" sz="1867" dirty="0">
              <a:solidFill>
                <a:srgbClr val="FFFFFF"/>
              </a:solidFill>
              <a:latin typeface="Tahoma" panose="020B0604030504040204" pitchFamily="34" charset="0"/>
            </a:endParaRPr>
          </a:p>
          <a:p>
            <a:pPr marL="243411" lvl="0" indent="-243411" algn="ctr" defTabSz="914377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kumimoji="0" lang="fi-FI" altLang="fi-FI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Yksityis</a:t>
            </a: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-</a:t>
            </a:r>
            <a:b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</a:br>
            <a:r>
              <a:rPr kumimoji="0" lang="fi-FI" altLang="fi-FI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ja</a:t>
            </a:r>
            <a:r>
              <a:rPr kumimoji="0" lang="fi-FI" altLang="fi-FI" sz="1867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 metsäautoteitä</a:t>
            </a:r>
            <a:endParaRPr lang="fi-FI" altLang="fi-FI" sz="1867" dirty="0">
              <a:latin typeface="Tahoma" panose="020B0604030504040204" pitchFamily="34" charset="0"/>
            </a:endParaRPr>
          </a:p>
          <a:p>
            <a:pPr marL="243411" lvl="0" indent="-243411" algn="ctr" defTabSz="914377" eaLnBrk="1" hangingPunct="1">
              <a:spcBef>
                <a:spcPts val="0"/>
              </a:spcBef>
              <a:buClrTx/>
              <a:buSzTx/>
              <a:buNone/>
              <a:defRPr/>
            </a:pPr>
            <a:r>
              <a:rPr lang="fi-FI" sz="3200" b="1" dirty="0">
                <a:solidFill>
                  <a:prstClr val="white"/>
                </a:solidFill>
                <a:latin typeface="Tahoma" panose="020B0604030504040204" pitchFamily="34" charset="0"/>
                <a:ea typeface="+mn-ea"/>
                <a:cs typeface="Arial"/>
              </a:rPr>
              <a:t> 350 000 </a:t>
            </a:r>
            <a:r>
              <a:rPr lang="fi-FI" sz="1400" dirty="0">
                <a:solidFill>
                  <a:prstClr val="white"/>
                </a:solidFill>
                <a:latin typeface="Tahoma" panose="020B0604030504040204" pitchFamily="34" charset="0"/>
                <a:ea typeface="+mn-ea"/>
                <a:cs typeface="Arial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4770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kern="0" dirty="0">
                <a:latin typeface="Tahoma"/>
                <a:ea typeface="Tahoma"/>
                <a:cs typeface="Tahoma"/>
              </a:rPr>
              <a:t>Päätettyjen kehittämisinvestointien rahoitus väylämuodoittain 2010-2026 </a:t>
            </a:r>
            <a:r>
              <a:rPr lang="fi-FI" sz="2000" kern="0" dirty="0">
                <a:latin typeface="Tahoma"/>
                <a:ea typeface="Tahoma"/>
                <a:cs typeface="Tahoma"/>
              </a:rPr>
              <a:t>(milj. euroa)</a:t>
            </a:r>
            <a:endParaRPr lang="fi-FI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ADDEC9-9AA4-49BB-B23A-BF9D3B635283}"/>
              </a:ext>
            </a:extLst>
          </p:cNvPr>
          <p:cNvCxnSpPr>
            <a:cxnSpLocks/>
          </p:cNvCxnSpPr>
          <p:nvPr/>
        </p:nvCxnSpPr>
        <p:spPr>
          <a:xfrm>
            <a:off x="9882279" y="1448265"/>
            <a:ext cx="0" cy="4657647"/>
          </a:xfrm>
          <a:prstGeom prst="line">
            <a:avLst/>
          </a:prstGeom>
          <a:ln w="22225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00C750-C628-4D43-9316-98203BF812F3}"/>
              </a:ext>
            </a:extLst>
          </p:cNvPr>
          <p:cNvSpPr txBox="1"/>
          <p:nvPr/>
        </p:nvSpPr>
        <p:spPr>
          <a:xfrm>
            <a:off x="10556033" y="6495551"/>
            <a:ext cx="1635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aseline="0" dirty="0">
                <a:solidFill>
                  <a:schemeClr val="bg1">
                    <a:lumMod val="50000"/>
                  </a:schemeClr>
                </a:solidFill>
              </a:rPr>
              <a:t>30.1.2023</a:t>
            </a:r>
            <a:endParaRPr lang="fi-FI" sz="1100" dirty="0">
              <a:solidFill>
                <a:schemeClr val="bg1">
                  <a:lumMod val="50000"/>
                </a:schemeClr>
              </a:solidFill>
            </a:endParaRPr>
          </a:p>
          <a:p>
            <a:endParaRPr lang="fi-FI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5C926C0C-CB1F-44BE-BF4A-BBA63A2CF1B0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838200" y="1776413"/>
          <a:ext cx="11031538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18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D380F29C-1A46-06E4-5542-A0326F6F13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0C305B2-CE8B-0F0C-152A-43CCEE903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8E5525-0C28-BA9C-72A5-21E5F53C6D8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Hankintamallit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B81943-3A96-C8FA-4AFD-EDD408FF7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61975" cy="365125"/>
          </a:xfrm>
        </p:spPr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285060B-EAA0-4F45-B6D3-B9E539C5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Väylän / ELY-keskuksen päähankintamallit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AB8AACE-060A-4502-8AE1-49DF92F8C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143104" cy="4160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 dirty="0"/>
              <a:t>Toteutusurakka</a:t>
            </a:r>
            <a:endParaRPr lang="fi-FI" b="1" dirty="0"/>
          </a:p>
          <a:p>
            <a:r>
              <a:rPr lang="fi-FI" dirty="0"/>
              <a:t>Kokonaisurakka/osaurakka</a:t>
            </a:r>
          </a:p>
          <a:p>
            <a:r>
              <a:rPr lang="fi-FI" dirty="0"/>
              <a:t>Tilaajan laatima rakentamissuunnitelma (tekniset yksityiskohdat)</a:t>
            </a:r>
          </a:p>
          <a:p>
            <a:r>
              <a:rPr lang="fi-FI" dirty="0"/>
              <a:t>Urakoitsija vastaa rakennustyöstä</a:t>
            </a:r>
          </a:p>
          <a:p>
            <a:r>
              <a:rPr lang="fi-FI" dirty="0"/>
              <a:t>YSE 1998</a:t>
            </a:r>
          </a:p>
          <a:p>
            <a:r>
              <a:rPr lang="fi-FI" dirty="0"/>
              <a:t>Maksuperuste: kokonaishinta / yksikköhinnat</a:t>
            </a:r>
          </a:p>
          <a:p>
            <a:r>
              <a:rPr lang="fi-FI" dirty="0"/>
              <a:t>Takuuaika 2 v. / 3 v.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124B1D-4BA8-4DC2-87C9-764DDBECC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26D9873E-D1F3-48EF-BC9E-81978F7C62F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94217" y="1813968"/>
            <a:ext cx="5027995" cy="4037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/>
              <a:t>Suunnittele ja toteuta (ST) –urakka</a:t>
            </a:r>
          </a:p>
          <a:p>
            <a:r>
              <a:rPr lang="fi-FI" dirty="0"/>
              <a:t>Perustana tilaajan tiesuunnitelma ja tuotevaatimukset</a:t>
            </a:r>
          </a:p>
          <a:p>
            <a:r>
              <a:rPr lang="fi-FI" dirty="0"/>
              <a:t>Urakoitsija vastaa suunnittelusta ja rakentamisesta</a:t>
            </a:r>
          </a:p>
          <a:p>
            <a:r>
              <a:rPr lang="fi-FI" dirty="0"/>
              <a:t>Urakoitsija laatii rakentamissuunnitelman</a:t>
            </a:r>
          </a:p>
          <a:p>
            <a:r>
              <a:rPr lang="fi-FI" dirty="0"/>
              <a:t>YSE 1998 –ehtoja sovellettu</a:t>
            </a:r>
          </a:p>
          <a:p>
            <a:r>
              <a:rPr lang="fi-FI" dirty="0"/>
              <a:t>Maksuperuste: kokonaishinta / yksikköhinnat</a:t>
            </a:r>
          </a:p>
          <a:p>
            <a:r>
              <a:rPr lang="fi-FI" dirty="0"/>
              <a:t>Takuuaika 5 v.</a:t>
            </a:r>
          </a:p>
          <a:p>
            <a:r>
              <a:rPr lang="fi-FI" dirty="0"/>
              <a:t>Riskienjako</a:t>
            </a:r>
          </a:p>
          <a:p>
            <a:r>
              <a:rPr lang="fi-FI" dirty="0" err="1"/>
              <a:t>STk</a:t>
            </a:r>
            <a:r>
              <a:rPr lang="fi-FI" dirty="0"/>
              <a:t> – kehitysvaiheen sisältävä ST-urakka</a:t>
            </a:r>
          </a:p>
        </p:txBody>
      </p:sp>
    </p:spTree>
    <p:extLst>
      <p:ext uri="{BB962C8B-B14F-4D97-AF65-F5344CB8AC3E}">
        <p14:creationId xmlns:p14="http://schemas.microsoft.com/office/powerpoint/2010/main" val="59508058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6C74D751-B986-4A33-B5A6-081296BA73BF}" vid="{407FEAC4-691F-4246-A9FD-22A5F0DA5B1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>Investointihankkeiden hankinta</title>
  <author>Juha Sillanpää</author>
  <paivays>19.2.2023</paivays>
</livi_kameleon>
</file>

<file path=customXml/item2.xml><?xml version="1.0" encoding="utf-8"?>
<xml_kameleon>
  <dlevelofprotection/>
  <dconfidentiality/>
  <dsecrecy/>
  <ddecree/>
  <subtitle>Päällystekurssi 14.3.2023</subtitle>
</xml_kameleon>
</file>

<file path=customXml/itemProps1.xml><?xml version="1.0" encoding="utf-8"?>
<ds:datastoreItem xmlns:ds="http://schemas.openxmlformats.org/officeDocument/2006/customXml" ds:itemID="{FA66791D-DDCC-4469-B3FC-9F218D085BB2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4B899A8D-3D4A-436B-B41A-FDB0A41149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10322</TotalTime>
  <Words>639</Words>
  <Application>Microsoft Office PowerPoint</Application>
  <PresentationFormat>Laajakuva</PresentationFormat>
  <Paragraphs>170</Paragraphs>
  <Slides>18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Felbridge Pro</vt:lpstr>
      <vt:lpstr>Tahoma</vt:lpstr>
      <vt:lpstr>vayla_uusi2023</vt:lpstr>
      <vt:lpstr>Investointihankkeiden hankinta</vt:lpstr>
      <vt:lpstr>Sisältö</vt:lpstr>
      <vt:lpstr>PowerPoint-esitys</vt:lpstr>
      <vt:lpstr>PowerPoint-esitys</vt:lpstr>
      <vt:lpstr>Väyläviraston tunnuslukuja</vt:lpstr>
      <vt:lpstr>PowerPoint-esitys</vt:lpstr>
      <vt:lpstr>Päätettyjen kehittämisinvestointien rahoitus väylämuodoittain 2010-2026 (milj. euroa)</vt:lpstr>
      <vt:lpstr>PowerPoint-esitys</vt:lpstr>
      <vt:lpstr>Väylän / ELY-keskuksen päähankintamallit</vt:lpstr>
      <vt:lpstr>Hankintamallit, erityspiirteitä</vt:lpstr>
      <vt:lpstr>Hankintaprosessin vaiheistus</vt:lpstr>
      <vt:lpstr>A. Hankinnan suunnittelu ja valmistelu</vt:lpstr>
      <vt:lpstr>B. Kilpailutus</vt:lpstr>
      <vt:lpstr>Urakkakohtaiset päällys- teiden tuotevaatimukset</vt:lpstr>
      <vt:lpstr>C. Toteutuksen aikainen toiminta</vt:lpstr>
      <vt:lpstr>Haasteita päällysteisiin liittyen</vt:lpstr>
      <vt:lpstr>Anna palautetta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Investointihankkeiden hankinta</dc:title>
  <dc:creator>Juha Sillanpää</dc:creator>
  <cp:keywords>Päällystekurssi 14.3.2023</cp:keywords>
  <cp:lastModifiedBy>Sillanpää Juha</cp:lastModifiedBy>
  <cp:revision>16</cp:revision>
  <cp:lastPrinted>2023-03-14T05:24:58Z</cp:lastPrinted>
  <dcterms:created xsi:type="dcterms:W3CDTF">2023-02-19T10:08:04Z</dcterms:created>
  <dcterms:modified xsi:type="dcterms:W3CDTF">2023-03-14T05:27:21Z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Turun toimipiste</vt:lpwstr>
  </property>
  <property fmtid="{D5CDD505-2E9C-101B-9397-08002B2CF9AE}" pid="22" name="dvNumbering">
    <vt:lpwstr>0</vt:lpwstr>
  </property>
  <property fmtid="{D5CDD505-2E9C-101B-9397-08002B2CF9AE}" pid="23" name="dvDUname">
    <vt:lpwstr>Juha Sillanpää</vt:lpwstr>
  </property>
  <property fmtid="{D5CDD505-2E9C-101B-9397-08002B2CF9AE}" pid="24" name="dvDUFname">
    <vt:lpwstr>Juha</vt:lpwstr>
  </property>
  <property fmtid="{D5CDD505-2E9C-101B-9397-08002B2CF9AE}" pid="25" name="dvDULname">
    <vt:lpwstr>Sillanpää</vt:lpwstr>
  </property>
  <property fmtid="{D5CDD505-2E9C-101B-9397-08002B2CF9AE}" pid="26" name="dvDUBusinessarea">
    <vt:lpwstr>Hankkeet</vt:lpwstr>
  </property>
  <property fmtid="{D5CDD505-2E9C-101B-9397-08002B2CF9AE}" pid="27" name="dvDUdepartment">
    <vt:lpwstr>Projektien toteutusosasto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title">
    <vt:lpwstr>Investointihankkeiden hankinta</vt:lpwstr>
  </property>
  <property fmtid="{D5CDD505-2E9C-101B-9397-08002B2CF9AE}" pid="39" name="author">
    <vt:lpwstr>Juha Sillanpää</vt:lpwstr>
  </property>
  <property fmtid="{D5CDD505-2E9C-101B-9397-08002B2CF9AE}" pid="40" name="subtitle">
    <vt:lpwstr>Päällystekurssi 14.3.2023</vt:lpwstr>
  </property>
  <property fmtid="{D5CDD505-2E9C-101B-9397-08002B2CF9AE}" pid="41" name="paivays">
    <vt:filetime>2023-02-18T22:00:00Z</vt:filetime>
  </property>
</Properties>
</file>