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0" r:id="rId2"/>
    <p:sldId id="262" r:id="rId3"/>
    <p:sldId id="263" r:id="rId4"/>
    <p:sldId id="266" r:id="rId5"/>
    <p:sldId id="277" r:id="rId6"/>
    <p:sldId id="265" r:id="rId7"/>
    <p:sldId id="275" r:id="rId8"/>
    <p:sldId id="283" r:id="rId9"/>
    <p:sldId id="272" r:id="rId10"/>
    <p:sldId id="276" r:id="rId11"/>
    <p:sldId id="280" r:id="rId12"/>
    <p:sldId id="279" r:id="rId13"/>
    <p:sldId id="281" r:id="rId14"/>
    <p:sldId id="282" r:id="rId15"/>
    <p:sldId id="284" r:id="rId16"/>
    <p:sldId id="286" r:id="rId17"/>
    <p:sldId id="285" r:id="rId18"/>
    <p:sldId id="287" r:id="rId19"/>
    <p:sldId id="278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92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506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BD38D-28A2-40F0-965D-2861472E72DB}" type="datetimeFigureOut">
              <a:rPr lang="fi-FI" smtClean="0"/>
              <a:t>13.3.2023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CF1A6-963E-457D-AEB7-4FAAE8163A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9296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6BB20-D67F-456E-B3E7-F99E69D1DD2C}" type="datetimeFigureOut">
              <a:rPr lang="fi-FI" smtClean="0"/>
              <a:t>13.3.2023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19AFD-E686-4342-AC72-515CB56B76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490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535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0503-C788-43A2-B441-5FCC6B33C52B}" type="datetime1">
              <a:rPr lang="fi-FI" smtClean="0"/>
              <a:t>13.3.2023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155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364B-85F7-4871-8733-8E8DA7B6FE43}" type="datetime1">
              <a:rPr lang="fi-FI" smtClean="0"/>
              <a:t>13.3.2023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863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9485" y="141515"/>
            <a:ext cx="2590800" cy="1393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 userDrawn="1"/>
        </p:nvSpPr>
        <p:spPr>
          <a:xfrm>
            <a:off x="-1" y="0"/>
            <a:ext cx="2830285" cy="6766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3232408" y="351000"/>
            <a:ext cx="7540555" cy="1350632"/>
          </a:xfrm>
        </p:spPr>
        <p:txBody>
          <a:bodyPr anchor="ctr">
            <a:noAutofit/>
          </a:bodyPr>
          <a:lstStyle>
            <a:lvl1pPr algn="l">
              <a:defRPr sz="32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Muokkaa perustyyliä napsauttamalla, </a:t>
            </a:r>
            <a:br>
              <a:rPr lang="fi-FI"/>
            </a:br>
            <a:r>
              <a:rPr lang="fi-FI"/>
              <a:t>otsikon voi sijoittaa kahdelle riville</a:t>
            </a:r>
            <a:endParaRPr lang="fi-FI" dirty="0"/>
          </a:p>
        </p:txBody>
      </p:sp>
      <p:sp>
        <p:nvSpPr>
          <p:cNvPr id="10" name="dinfo1_pp"/>
          <p:cNvSpPr txBox="1"/>
          <p:nvPr userDrawn="1"/>
        </p:nvSpPr>
        <p:spPr>
          <a:xfrm>
            <a:off x="419343" y="3667735"/>
            <a:ext cx="2116236" cy="246221"/>
          </a:xfrm>
          <a:prstGeom prst="rect">
            <a:avLst/>
          </a:prstGeom>
        </p:spPr>
        <p:txBody>
          <a:bodyPr vert="horz" wrap="square" lIns="121920" tIns="0" rIns="121920" bIns="60960" rtlCol="0" anchor="ctr">
            <a:spAutoFit/>
          </a:bodyPr>
          <a:lstStyle/>
          <a:p>
            <a:r>
              <a:rPr lang="fi-FI" sz="1200" b="0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Arial" panose="020B0604020202020204" pitchFamily="34" charset="0"/>
              </a:rPr>
              <a:t>ISSN 2490-0745</a:t>
            </a:r>
          </a:p>
        </p:txBody>
      </p:sp>
      <p:sp>
        <p:nvSpPr>
          <p:cNvPr id="11" name="dinfo2_pp"/>
          <p:cNvSpPr txBox="1"/>
          <p:nvPr userDrawn="1"/>
        </p:nvSpPr>
        <p:spPr>
          <a:xfrm>
            <a:off x="416169" y="3890492"/>
            <a:ext cx="2111132" cy="246221"/>
          </a:xfrm>
          <a:prstGeom prst="rect">
            <a:avLst/>
          </a:prstGeom>
        </p:spPr>
        <p:txBody>
          <a:bodyPr vert="horz" wrap="square" lIns="121920" tIns="0" rIns="121920" bIns="60960" rtlCol="0" anchor="ctr">
            <a:spAutoFit/>
          </a:bodyPr>
          <a:lstStyle/>
          <a:p>
            <a:r>
              <a:rPr lang="fi-FI" sz="1200" b="0" kern="12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ISBN 978-952-317-xxx-x</a:t>
            </a:r>
            <a:endParaRPr lang="fi-FI" sz="1200" b="0" kern="1200" baseline="0" dirty="0">
              <a:solidFill>
                <a:schemeClr val="bg1"/>
              </a:solidFill>
              <a:effectLst/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dnumber_pp"/>
          <p:cNvSpPr txBox="1"/>
          <p:nvPr userDrawn="1"/>
        </p:nvSpPr>
        <p:spPr>
          <a:xfrm>
            <a:off x="419343" y="1883886"/>
            <a:ext cx="2116236" cy="697563"/>
          </a:xfrm>
          <a:prstGeom prst="rect">
            <a:avLst/>
          </a:prstGeom>
        </p:spPr>
        <p:txBody>
          <a:bodyPr vert="horz" wrap="square" lIns="120000" tIns="60960" rIns="0" bIns="60960" rtlCol="0" anchor="ctr">
            <a:spAutoFit/>
          </a:bodyPr>
          <a:lstStyle/>
          <a:p>
            <a:r>
              <a:rPr lang="fi-FI" sz="3733" b="0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Arial" panose="020B0604020202020204" pitchFamily="34" charset="0"/>
              </a:rPr>
              <a:t>x/202x</a:t>
            </a:r>
          </a:p>
        </p:txBody>
      </p:sp>
      <p:sp>
        <p:nvSpPr>
          <p:cNvPr id="15" name="dname"/>
          <p:cNvSpPr txBox="1"/>
          <p:nvPr userDrawn="1"/>
        </p:nvSpPr>
        <p:spPr>
          <a:xfrm>
            <a:off x="366266" y="509614"/>
            <a:ext cx="2097749" cy="603114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/>
          <a:p>
            <a: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CA"/>
              </a:buClr>
              <a:buSzPct val="100000"/>
              <a:buFontTx/>
              <a:buNone/>
              <a:tabLst/>
            </a:pPr>
            <a:r>
              <a:rPr lang="fi-FI" sz="1733" b="0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Arial" panose="020B0604020202020204" pitchFamily="34" charset="0"/>
              </a:rPr>
              <a:t>Väyläviraston julkaisuja</a:t>
            </a:r>
          </a:p>
        </p:txBody>
      </p:sp>
      <p:sp>
        <p:nvSpPr>
          <p:cNvPr id="16" name="Tekstiruutu 15"/>
          <p:cNvSpPr txBox="1"/>
          <p:nvPr userDrawn="1"/>
        </p:nvSpPr>
        <p:spPr>
          <a:xfrm>
            <a:off x="412074" y="3189223"/>
            <a:ext cx="2123505" cy="49244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/>
          <a:p>
            <a:r>
              <a:rPr lang="en-US" sz="1200" b="0" kern="1200" baseline="0" dirty="0" err="1">
                <a:solidFill>
                  <a:schemeClr val="bg1"/>
                </a:solidFill>
                <a:effectLst/>
                <a:latin typeface="+mj-lt"/>
                <a:ea typeface="+mj-ea"/>
                <a:cs typeface="Adobe Devanagari" panose="02040503050201020203" pitchFamily="18" charset="0"/>
              </a:rPr>
              <a:t>Verkkojulkaisu</a:t>
            </a:r>
            <a:r>
              <a:rPr lang="en-US" sz="1200" b="0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Adobe Devanagari" panose="02040503050201020203" pitchFamily="18" charset="0"/>
              </a:rPr>
              <a:t> pdf </a:t>
            </a:r>
            <a:r>
              <a:rPr lang="en-US" sz="1200" b="0" kern="1200" baseline="0">
                <a:solidFill>
                  <a:schemeClr val="bg1"/>
                </a:solidFill>
                <a:effectLst/>
                <a:latin typeface="+mj-lt"/>
                <a:ea typeface="+mj-ea"/>
                <a:cs typeface="Adobe Devanagari" panose="02040503050201020203" pitchFamily="18" charset="0"/>
              </a:rPr>
              <a:t>(www.vayla.fi</a:t>
            </a:r>
            <a:r>
              <a:rPr lang="en-US" sz="1200" b="0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Adobe Devanagari" panose="02040503050201020203" pitchFamily="18" charset="0"/>
              </a:rPr>
              <a:t>)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0"/>
          </p:nvPr>
        </p:nvSpPr>
        <p:spPr>
          <a:xfrm>
            <a:off x="3232573" y="1701631"/>
            <a:ext cx="8593667" cy="45451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181657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two_pictur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668" y="417600"/>
            <a:ext cx="8832000" cy="6096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000" y="1784264"/>
            <a:ext cx="48240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67" b="1" i="0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5668" y="2395871"/>
            <a:ext cx="4824000" cy="3757731"/>
          </a:xfrm>
        </p:spPr>
        <p:txBody>
          <a:bodyPr>
            <a:normAutofit/>
          </a:bodyPr>
          <a:lstStyle>
            <a:lvl1pPr marL="237061" indent="-237061">
              <a:buClr>
                <a:schemeClr val="accent4"/>
              </a:buClr>
              <a:buSzPct val="100000"/>
              <a:buFont typeface="Arial" panose="020B0604020202020204" pitchFamily="34" charset="0"/>
              <a:buChar char="●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4196-1968-4007-9F59-9A7ECA7D512D}" type="datetime1">
              <a:rPr lang="fi-FI" smtClean="0"/>
              <a:t>13.3.2023</a:t>
            </a:fld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875200" y="1824000"/>
            <a:ext cx="5889600" cy="205920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 kuvakkeella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875200" y="4075200"/>
            <a:ext cx="5889600" cy="2059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r>
              <a:rPr lang="fi-FI" dirty="0"/>
              <a:t> Kuvagalleria kuvakkeella</a:t>
            </a:r>
          </a:p>
        </p:txBody>
      </p:sp>
      <p:sp>
        <p:nvSpPr>
          <p:cNvPr id="12" name="eulogoplaceholder"/>
          <p:cNvSpPr txBox="1"/>
          <p:nvPr userDrawn="1"/>
        </p:nvSpPr>
        <p:spPr>
          <a:xfrm>
            <a:off x="10005765" y="710319"/>
            <a:ext cx="1487984" cy="28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867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financelogoplaceholder"/>
          <p:cNvSpPr txBox="1"/>
          <p:nvPr userDrawn="1"/>
        </p:nvSpPr>
        <p:spPr>
          <a:xfrm>
            <a:off x="600881" y="6240000"/>
            <a:ext cx="4506540" cy="28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867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6" name="eulogotenplaceholder"/>
          <p:cNvSpPr txBox="1"/>
          <p:nvPr userDrawn="1"/>
        </p:nvSpPr>
        <p:spPr>
          <a:xfrm>
            <a:off x="648000" y="6240000"/>
            <a:ext cx="5280000" cy="28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867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97738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358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391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äylä_raporttiesit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70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727285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B5EF9-88F7-4466-B02F-491EF9DBB11F}" type="datetime1">
              <a:rPr lang="fi-FI" smtClean="0"/>
              <a:t>13.3.2023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946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2353-D876-4A98-A245-E2FC504DE87A}" type="datetime1">
              <a:rPr lang="fi-FI" smtClean="0"/>
              <a:t>13.3.2023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uorakulmio 5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014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uorakulmio 4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63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1404906"/>
            <a:ext cx="6172200" cy="4456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063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/>
          <p:cNvSpPr>
            <a:spLocks noGrp="1"/>
          </p:cNvSpPr>
          <p:nvPr>
            <p:ph type="pic" idx="1" hasCustomPrompt="1"/>
          </p:nvPr>
        </p:nvSpPr>
        <p:spPr>
          <a:xfrm>
            <a:off x="5183188" y="0"/>
            <a:ext cx="7008812" cy="67701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napauttamalla kuvaketta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4D24A7-7EFD-4741-B7CC-F2EC14BDC757}" type="datetime1">
              <a:rPr lang="fi-FI" smtClean="0"/>
              <a:t>13.3.2023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81E58F-EBEE-45C2-B214-23E4267F217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uorakulmio 10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378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49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00A28-1307-4F0F-9741-519B1798A8CF}" type="datetime1">
              <a:rPr lang="fi-FI" smtClean="0"/>
              <a:t>13.3.2023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58F-EBEE-45C2-B214-23E4267F217A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43" y="415042"/>
            <a:ext cx="922142" cy="712564"/>
          </a:xfrm>
          <a:prstGeom prst="rect">
            <a:avLst/>
          </a:prstGeom>
        </p:spPr>
      </p:pic>
      <p:sp>
        <p:nvSpPr>
          <p:cNvPr id="9" name="Suorakulmio 8"/>
          <p:cNvSpPr/>
          <p:nvPr userDrawn="1"/>
        </p:nvSpPr>
        <p:spPr>
          <a:xfrm>
            <a:off x="0" y="6770193"/>
            <a:ext cx="12192000" cy="87807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80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064D766-BE96-28F7-66B8-2C368CB73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9720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56C33D4C-3EE3-425B-BF6C-82B4F4E3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3000" dirty="0"/>
              <a:t>Halkaisuvetolujuus ja </a:t>
            </a:r>
            <a:r>
              <a:rPr lang="en-US" sz="3000" dirty="0" err="1"/>
              <a:t>vedenkestävyys</a:t>
            </a:r>
            <a:r>
              <a:rPr lang="en-US" sz="3000" dirty="0"/>
              <a:t> 2021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CBF5424-FFF5-451A-943C-BD23B0A55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103" y="3101546"/>
            <a:ext cx="4716386" cy="355642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Halkaisuvetolujuuden arvot vaihtelevat eri koeteiden välillä paljon.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Halkaisuvetolujuus kuivana vaihteli 1338 kPa:sta 2211 </a:t>
            </a:r>
            <a:r>
              <a:rPr lang="fi-FI" sz="2000" dirty="0" err="1"/>
              <a:t>kPa:iin</a:t>
            </a:r>
            <a:r>
              <a:rPr lang="fi-FI" sz="2000" dirty="0"/>
              <a:t> ja märkänä 1250 kPa:sta 2233 </a:t>
            </a:r>
            <a:r>
              <a:rPr lang="fi-FI" sz="2000" dirty="0" err="1"/>
              <a:t>kPa:iin</a:t>
            </a:r>
            <a:r>
              <a:rPr lang="fi-FI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/>
          </a:p>
          <a:p>
            <a:endParaRPr lang="en-US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E320C977-EE5E-B947-1A77-D22BA912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1857513"/>
            <a:ext cx="61722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4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1749399-EDAA-9626-52B6-67DFF27B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Halkaisuvetolujuus ja </a:t>
            </a:r>
            <a:r>
              <a:rPr lang="en-US" sz="3200" dirty="0" err="1"/>
              <a:t>vedenkestävyys</a:t>
            </a:r>
            <a:r>
              <a:rPr lang="en-US" sz="3200" dirty="0"/>
              <a:t> </a:t>
            </a:r>
            <a:r>
              <a:rPr lang="fi-FI" dirty="0"/>
              <a:t>2022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D70996-F56B-038F-0354-A3DBF55F9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77490"/>
            <a:ext cx="3932237" cy="309149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Halkaisuvetolujuus kohteiden välillä vaihteli (900-1800 kPa)</a:t>
            </a:r>
          </a:p>
          <a:p>
            <a:endParaRPr lang="fi-FI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Osalla kohteista </a:t>
            </a:r>
            <a:r>
              <a:rPr lang="fi-FI" sz="2000" dirty="0" err="1"/>
              <a:t>tartuke</a:t>
            </a:r>
            <a:r>
              <a:rPr lang="fi-FI" sz="2000" dirty="0"/>
              <a:t> heikensi sekä halkaisuvetolujuutta että vedenkestävyyttä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C828077-8E94-B6F5-3CF4-7A23FF2F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883" y="1472541"/>
            <a:ext cx="6575702" cy="439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4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3677E81-7415-1B57-5ECF-ABC0EE51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040220" cy="1600200"/>
          </a:xfrm>
        </p:spPr>
        <p:txBody>
          <a:bodyPr>
            <a:normAutofit fontScale="90000"/>
          </a:bodyPr>
          <a:lstStyle/>
          <a:p>
            <a:r>
              <a:rPr lang="fi-FI" dirty="0"/>
              <a:t>Vuosien 2021 ja 2022 koekohteiden halkaisuvetolujuus ja vedenkestävyys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462FD92-6607-1AA1-26A5-168BD3EAE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2685"/>
            <a:ext cx="3932237" cy="3698544"/>
          </a:xfrm>
        </p:spPr>
        <p:txBody>
          <a:bodyPr>
            <a:normAutofit lnSpcReduction="10000"/>
          </a:bodyPr>
          <a:lstStyle/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Halkaisuvetolujuus vaihtelee koko aineistossa 900-2200 kPa.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/>
              <a:t>Tartukkeen</a:t>
            </a:r>
            <a:r>
              <a:rPr lang="fi-FI" sz="2000" dirty="0"/>
              <a:t> käyttö ei selitä vaihteluita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err="1"/>
              <a:t>Tartukeet</a:t>
            </a:r>
            <a:r>
              <a:rPr lang="fi-FI" sz="2000" dirty="0"/>
              <a:t> eivät välttämättä paranna mitattua vedenkestävyyttä tai halkaisuvetolujuustasoa.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71C14F0-37DC-A65A-DDC5-837CD20C1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35" y="1950995"/>
            <a:ext cx="3153055" cy="2310962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CE4FB1B9-BBCF-C9AD-102E-9E5791D90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573" y="1950995"/>
            <a:ext cx="3456472" cy="23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8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C2E4B8D-C4D8-4103-D9C1-061DC5ED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2516"/>
            <a:ext cx="4314825" cy="2472823"/>
          </a:xfrm>
        </p:spPr>
        <p:txBody>
          <a:bodyPr>
            <a:normAutofit fontScale="90000"/>
          </a:bodyPr>
          <a:lstStyle/>
          <a:p>
            <a:r>
              <a:rPr lang="fi-FI" dirty="0"/>
              <a:t>Mt 308 koetienäytteiden  vedenkestävyys kahden vuoden kuluttua päällystämisestä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3927327-005A-1865-7F72-D718B6D41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385096"/>
            <a:ext cx="3932237" cy="274496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Kiven ja bitumin välinen tartunta on ollut hyvällä tasolla ilman </a:t>
            </a:r>
            <a:r>
              <a:rPr lang="fi-FI" sz="2400" dirty="0" err="1"/>
              <a:t>tartukkeitakin</a:t>
            </a:r>
            <a:r>
              <a:rPr lang="fi-FI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Tartukkeet</a:t>
            </a:r>
            <a:r>
              <a:rPr lang="fi-FI" sz="2400" dirty="0"/>
              <a:t> eivät ole parantaneet vedenkestävyyttä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AAA0AB-C32F-AE83-7CB4-3F056DF4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754" y="1567543"/>
            <a:ext cx="6876218" cy="41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4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22929D9-25EE-17C5-267B-750C57A4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77792"/>
            <a:ext cx="4291965" cy="2499698"/>
          </a:xfrm>
        </p:spPr>
        <p:txBody>
          <a:bodyPr>
            <a:normAutofit fontScale="90000"/>
          </a:bodyPr>
          <a:lstStyle/>
          <a:p>
            <a:r>
              <a:rPr lang="fi-FI" dirty="0"/>
              <a:t>Mt 308 koetienäytteiden halkaisuvetolujuus kahden vuoden kuluttua päällystämisestä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D88CE0B-5866-A2E3-7D33-39BC52CEA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060" y="2971800"/>
            <a:ext cx="3932237" cy="3171508"/>
          </a:xfrm>
        </p:spPr>
        <p:txBody>
          <a:bodyPr>
            <a:normAutofit fontScale="85000" lnSpcReduction="20000"/>
          </a:bodyPr>
          <a:lstStyle/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Vaikka </a:t>
            </a:r>
            <a:r>
              <a:rPr lang="fi-FI" sz="2400" dirty="0" err="1"/>
              <a:t>tartukkeet</a:t>
            </a:r>
            <a:r>
              <a:rPr lang="fi-FI" sz="2400" dirty="0"/>
              <a:t> eivät parantaneet vedenkestävyyttä, osa </a:t>
            </a:r>
            <a:r>
              <a:rPr lang="fi-FI" sz="2400" dirty="0" err="1"/>
              <a:t>tartukkeista</a:t>
            </a:r>
            <a:r>
              <a:rPr lang="fi-FI" sz="2400" dirty="0"/>
              <a:t> paransi kuitenkin halkaisuvetolujuutta.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Kalkki, </a:t>
            </a:r>
            <a:r>
              <a:rPr lang="fi-FI" sz="2400" dirty="0" err="1"/>
              <a:t>Stardope</a:t>
            </a:r>
            <a:r>
              <a:rPr lang="fi-FI" sz="2400" dirty="0"/>
              <a:t> 510 ja </a:t>
            </a:r>
            <a:r>
              <a:rPr lang="fi-FI" sz="2400" dirty="0" err="1"/>
              <a:t>Viatop</a:t>
            </a:r>
            <a:r>
              <a:rPr lang="fi-FI" sz="2400" dirty="0"/>
              <a:t> + AD 10 (AB massaan lisättynä) paransivat halkaisuvetolujuutta referenssimassaan verrattuna.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B21EECE-4892-2E7B-78D3-6BFF0D80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594" y="1554480"/>
            <a:ext cx="6823422" cy="4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07DE7B87-1B27-FEA0-473B-37ABA53B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Vuonna 2022 </a:t>
            </a:r>
            <a:r>
              <a:rPr lang="fi-FI" dirty="0" err="1"/>
              <a:t>elvytinkokeilu</a:t>
            </a:r>
            <a:r>
              <a:rPr lang="fi-FI" dirty="0"/>
              <a:t> AB 16 RC 50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43F70D-518C-4EB7-4B1E-ECCB9ECEF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589212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Mt 2623 noin 2,2 km:n matkalla kokeiltiin RC-rouheen </a:t>
            </a:r>
            <a:r>
              <a:rPr lang="fi-FI" sz="2400" dirty="0" err="1"/>
              <a:t>elvytintä</a:t>
            </a: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 err="1"/>
              <a:t>Viatop</a:t>
            </a:r>
            <a:r>
              <a:rPr lang="fi-FI" sz="2400" dirty="0"/>
              <a:t> plus RC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toinen kaista ilman </a:t>
            </a:r>
            <a:r>
              <a:rPr lang="fi-FI" sz="2400" dirty="0" err="1"/>
              <a:t>elvytintä</a:t>
            </a:r>
            <a:r>
              <a:rPr lang="fi-FI" sz="2400" dirty="0"/>
              <a:t>.</a:t>
            </a:r>
          </a:p>
          <a:p>
            <a:endParaRPr lang="fi-FI" dirty="0"/>
          </a:p>
        </p:txBody>
      </p:sp>
      <p:pic>
        <p:nvPicPr>
          <p:cNvPr id="7" name="Kuvan paikkamerkki 5" descr="Kuva, joka sisältää kohteen ruoho, taivas, ulko, tapa&#10;&#10;Kuvaus luotu automaattisesti">
            <a:extLst>
              <a:ext uri="{FF2B5EF4-FFF2-40B4-BE49-F238E27FC236}">
                <a16:creationId xmlns:a16="http://schemas.microsoft.com/office/drawing/2014/main" id="{92CD3016-EA28-2093-18B4-B3CB0F1E2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r="20893"/>
          <a:stretch>
            <a:fillRect/>
          </a:stretch>
        </p:blipFill>
        <p:spPr>
          <a:xfrm>
            <a:off x="5183188" y="0"/>
            <a:ext cx="7008812" cy="67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80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47C9C54-BBEF-74D2-4043-D06CFC68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RC-rouhe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033B350-AE85-49EF-BF4C-78F4FBABA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Kuvan paikkamerkki 5" descr="Kuva, joka sisältää kohteen tapa, reikä&#10;&#10;Kuvaus luotu automaattisesti">
            <a:extLst>
              <a:ext uri="{FF2B5EF4-FFF2-40B4-BE49-F238E27FC236}">
                <a16:creationId xmlns:a16="http://schemas.microsoft.com/office/drawing/2014/main" id="{124AB10E-6496-8C7C-17E9-FC7D8BCB63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r="20893"/>
          <a:stretch>
            <a:fillRect/>
          </a:stretch>
        </p:blipFill>
        <p:spPr>
          <a:xfrm>
            <a:off x="4772024" y="0"/>
            <a:ext cx="7419975" cy="6770193"/>
          </a:xfrm>
        </p:spPr>
      </p:pic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ED21D10-49D2-3386-E225-5C76C740C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7" y="0"/>
            <a:ext cx="385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C4061F6-55D5-B9B9-2D13-4ACBFF353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Suuri määrä sekä massa- että poranäytteitä tutkimusta varten</a:t>
            </a:r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BE4CD90C-22AE-5A89-CE0D-9196A956AE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r="2089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D22EFCC7-F184-7D43-80F8-749536B6A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91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759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695D533F-F926-F942-94C4-281AA419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5922"/>
          </a:xfrm>
        </p:spPr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EE5CE7B-0E98-0545-A2BD-B749DE916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530" y="1302026"/>
            <a:ext cx="4833731" cy="5196651"/>
          </a:xfrm>
        </p:spPr>
        <p:txBody>
          <a:bodyPr>
            <a:normAutofit/>
          </a:bodyPr>
          <a:lstStyle/>
          <a:p>
            <a:r>
              <a:rPr lang="fi-FI" sz="1900" dirty="0"/>
              <a:t>Käytetyt </a:t>
            </a:r>
            <a:r>
              <a:rPr lang="fi-FI" sz="1900" dirty="0" err="1"/>
              <a:t>tartukkeet</a:t>
            </a:r>
            <a:r>
              <a:rPr lang="fi-FI" sz="1900" dirty="0"/>
              <a:t> koostuivat pääsääntöisesti erilaisista amiineista, mutta mukana oli myös kaksi </a:t>
            </a:r>
            <a:r>
              <a:rPr lang="fi-FI" sz="1900" dirty="0" err="1"/>
              <a:t>silaanipohjaista</a:t>
            </a:r>
            <a:r>
              <a:rPr lang="fi-FI" sz="1900" dirty="0"/>
              <a:t> </a:t>
            </a:r>
            <a:r>
              <a:rPr lang="fi-FI" sz="1900" dirty="0" err="1"/>
              <a:t>tartuketta</a:t>
            </a:r>
            <a:r>
              <a:rPr lang="fi-FI" sz="1900" dirty="0"/>
              <a:t>. </a:t>
            </a:r>
          </a:p>
          <a:p>
            <a:r>
              <a:rPr lang="fi-FI" sz="1900" dirty="0"/>
              <a:t>Amiinipohjainen </a:t>
            </a:r>
            <a:r>
              <a:rPr lang="fi-FI" sz="1900" dirty="0" err="1"/>
              <a:t>Wetfix</a:t>
            </a:r>
            <a:r>
              <a:rPr lang="fi-FI" sz="1900" dirty="0"/>
              <a:t> AP 17 lisäsi päällysteen halkaisuvetolujuutta ja vedenkestävyyttä eniten. Lisää kokemuksia tarvitaan, jotta nähdään miten tulokset ovat yleistettävissä eri kiviaineksille ja bitumeille.</a:t>
            </a:r>
          </a:p>
          <a:p>
            <a:r>
              <a:rPr lang="fi-FI" sz="1900" dirty="0"/>
              <a:t>Eri </a:t>
            </a:r>
            <a:r>
              <a:rPr lang="fi-FI" sz="1900" dirty="0" err="1"/>
              <a:t>tartukkeiden</a:t>
            </a:r>
            <a:r>
              <a:rPr lang="fi-FI" sz="1900" dirty="0"/>
              <a:t> välille saatiin eroja uudesta päällysteestä mitattuna, mutta vasta pitkäaikaisseurannan jälkeen saadaan tietoa </a:t>
            </a:r>
            <a:r>
              <a:rPr lang="fi-FI" sz="1900" dirty="0" err="1"/>
              <a:t>tartukkeiden</a:t>
            </a:r>
            <a:r>
              <a:rPr lang="fi-FI" sz="1900" dirty="0"/>
              <a:t> todellisista hyödyistä.</a:t>
            </a:r>
          </a:p>
          <a:p>
            <a:endParaRPr lang="fi-FI" sz="1900" dirty="0"/>
          </a:p>
          <a:p>
            <a:endParaRPr lang="fi-FI" dirty="0"/>
          </a:p>
        </p:txBody>
      </p:sp>
      <p:pic>
        <p:nvPicPr>
          <p:cNvPr id="6" name="Kuva 5" descr="Kuva, joka sisältää kohteen teksti, tie, taivas, puu&#10;&#10;Kuvaus luotu automaattisesti">
            <a:extLst>
              <a:ext uri="{FF2B5EF4-FFF2-40B4-BE49-F238E27FC236}">
                <a16:creationId xmlns:a16="http://schemas.microsoft.com/office/drawing/2014/main" id="{65990792-BD35-4943-AF91-75A18E28D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24" y="1302027"/>
            <a:ext cx="7016376" cy="555597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B6CFEAA-6898-D74F-8A17-5F70267D36C8}"/>
              </a:ext>
            </a:extLst>
          </p:cNvPr>
          <p:cNvSpPr txBox="1"/>
          <p:nvPr/>
        </p:nvSpPr>
        <p:spPr>
          <a:xfrm>
            <a:off x="9117495" y="5852347"/>
            <a:ext cx="234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TARTUKE OIKEALLA KAISTALLA</a:t>
            </a:r>
          </a:p>
        </p:txBody>
      </p:sp>
    </p:spTree>
    <p:extLst>
      <p:ext uri="{BB962C8B-B14F-4D97-AF65-F5344CB8AC3E}">
        <p14:creationId xmlns:p14="http://schemas.microsoft.com/office/powerpoint/2010/main" val="49744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32408" y="351000"/>
            <a:ext cx="7540555" cy="1350632"/>
          </a:xfrm>
        </p:spPr>
        <p:txBody>
          <a:bodyPr anchor="ctr">
            <a:normAutofit/>
          </a:bodyPr>
          <a:lstStyle/>
          <a:p>
            <a:r>
              <a:rPr lang="fi-FI" dirty="0"/>
              <a:t>Tiivistelmä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0"/>
          </p:nvPr>
        </p:nvSpPr>
        <p:spPr>
          <a:xfrm>
            <a:off x="3232573" y="1701631"/>
            <a:ext cx="8593667" cy="47557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/>
              <a:t>Ensimmäisten tutkimustulosten perusteella voidaan todeta, että kaikkien koeosuuksien päällysteiden vedenkestävyys oli hyvällä tasolla heti päällystämisen jälkeen. Kymmenestä tutkitusta koeosuudesta </a:t>
            </a:r>
            <a:r>
              <a:rPr lang="fi-FI" sz="2000" dirty="0" err="1"/>
              <a:t>tartukkeiden</a:t>
            </a:r>
            <a:r>
              <a:rPr lang="fi-FI" sz="2000" dirty="0"/>
              <a:t> käyttö paransi vedenkestävyyttä seitsemällä. </a:t>
            </a:r>
          </a:p>
          <a:p>
            <a:pPr marL="0" indent="0">
              <a:buNone/>
            </a:pPr>
            <a:r>
              <a:rPr lang="fi-FI" sz="2000" dirty="0" err="1">
                <a:highlight>
                  <a:srgbClr val="FFFF00"/>
                </a:highlight>
              </a:rPr>
              <a:t>Wetfix</a:t>
            </a:r>
            <a:r>
              <a:rPr lang="fi-FI" sz="2000" dirty="0">
                <a:highlight>
                  <a:srgbClr val="FFFF00"/>
                </a:highlight>
              </a:rPr>
              <a:t> AP17</a:t>
            </a:r>
            <a:r>
              <a:rPr lang="fi-FI" sz="2000" dirty="0"/>
              <a:t> näyttäisi lisäävän uuden päällysteen halkaisuvetolujuutta ja vedenkestävyyttä parhaiten. Myös </a:t>
            </a:r>
            <a:r>
              <a:rPr lang="fi-FI" sz="2000" dirty="0" err="1">
                <a:highlight>
                  <a:srgbClr val="FFFF00"/>
                </a:highlight>
              </a:rPr>
              <a:t>Wetfix</a:t>
            </a:r>
            <a:r>
              <a:rPr lang="fi-FI" sz="2000" dirty="0">
                <a:highlight>
                  <a:srgbClr val="FFFF00"/>
                </a:highlight>
              </a:rPr>
              <a:t> BE </a:t>
            </a:r>
            <a:r>
              <a:rPr lang="fi-FI" sz="2000" dirty="0"/>
              <a:t>ja </a:t>
            </a:r>
            <a:r>
              <a:rPr lang="fi-FI" sz="2000" dirty="0" err="1">
                <a:highlight>
                  <a:srgbClr val="FFFF00"/>
                </a:highlight>
              </a:rPr>
              <a:t>Cecabase</a:t>
            </a:r>
            <a:r>
              <a:rPr lang="fi-FI" sz="2000" dirty="0">
                <a:highlight>
                  <a:srgbClr val="FFFF00"/>
                </a:highlight>
              </a:rPr>
              <a:t> 300 </a:t>
            </a:r>
            <a:r>
              <a:rPr lang="fi-FI" sz="2000" dirty="0"/>
              <a:t>lisäsivät halkaisuvetolujuutta, mutta eivät vaikuttaneet merkittävästi vedenkestävyyteen. Usealla koeosuudella uuden päällysteen vedenkestävyys oli ilman </a:t>
            </a:r>
            <a:r>
              <a:rPr lang="fi-FI" sz="2000" dirty="0" err="1"/>
              <a:t>tartukettakin</a:t>
            </a:r>
            <a:r>
              <a:rPr lang="fi-FI" sz="2000" dirty="0"/>
              <a:t> hyvällä tasolla eikä </a:t>
            </a:r>
            <a:r>
              <a:rPr lang="fi-FI" sz="2000" dirty="0" err="1"/>
              <a:t>tartukkeen</a:t>
            </a:r>
            <a:r>
              <a:rPr lang="fi-FI" sz="2000" dirty="0"/>
              <a:t> käyttö välttämättä parantunut vedenkestävyyttä. </a:t>
            </a:r>
            <a:r>
              <a:rPr lang="fi-FI" sz="2000" dirty="0">
                <a:highlight>
                  <a:srgbClr val="FFFF00"/>
                </a:highlight>
              </a:rPr>
              <a:t>Zycotherm SP </a:t>
            </a:r>
            <a:r>
              <a:rPr lang="fi-FI" sz="2000" dirty="0"/>
              <a:t>-</a:t>
            </a:r>
            <a:r>
              <a:rPr lang="fi-FI" sz="2000" dirty="0" err="1"/>
              <a:t>tartukkeen</a:t>
            </a:r>
            <a:r>
              <a:rPr lang="fi-FI" sz="2000" dirty="0"/>
              <a:t> vaikutus jäi vielä osittain vielä epäselväksi. Zycotherm SP paransi lujuustasoa ja vedenkestävyyttä yhdellä koetiellä, mutta tulokset olivat päinvastaiset toisella koetiellä. </a:t>
            </a:r>
            <a:r>
              <a:rPr lang="fi-FI" sz="2000" dirty="0" err="1">
                <a:highlight>
                  <a:srgbClr val="FFFF00"/>
                </a:highlight>
              </a:rPr>
              <a:t>Stardope</a:t>
            </a:r>
            <a:r>
              <a:rPr lang="fi-FI" sz="2000" dirty="0">
                <a:highlight>
                  <a:srgbClr val="FFFF00"/>
                </a:highlight>
              </a:rPr>
              <a:t> 510 </a:t>
            </a:r>
            <a:r>
              <a:rPr lang="fi-FI" sz="2000" dirty="0"/>
              <a:t>-</a:t>
            </a:r>
            <a:r>
              <a:rPr lang="fi-FI" sz="2000" dirty="0" err="1"/>
              <a:t>tartuke</a:t>
            </a:r>
            <a:r>
              <a:rPr lang="fi-FI" sz="2000" dirty="0"/>
              <a:t> näyttäisi myös lisäävän uuden päällysteen halkaisuvetolujuutta. Sen vaikutus vedenkestävyyteen oli kuitenkin vähäinen. </a:t>
            </a:r>
            <a:r>
              <a:rPr lang="fi-FI" sz="2000" dirty="0" err="1">
                <a:highlight>
                  <a:srgbClr val="FFFF00"/>
                </a:highlight>
              </a:rPr>
              <a:t>Stardope</a:t>
            </a:r>
            <a:r>
              <a:rPr lang="fi-FI" sz="2000" dirty="0">
                <a:highlight>
                  <a:srgbClr val="FFFF00"/>
                </a:highlight>
              </a:rPr>
              <a:t> 386 G- </a:t>
            </a:r>
            <a:r>
              <a:rPr lang="fi-FI" sz="2000" dirty="0"/>
              <a:t>ja </a:t>
            </a:r>
            <a:r>
              <a:rPr lang="fi-FI" sz="2000" dirty="0" err="1">
                <a:highlight>
                  <a:srgbClr val="FFFF00"/>
                </a:highlight>
              </a:rPr>
              <a:t>Viatop</a:t>
            </a:r>
            <a:r>
              <a:rPr lang="fi-FI" sz="2000" dirty="0">
                <a:highlight>
                  <a:srgbClr val="FFFF00"/>
                </a:highlight>
              </a:rPr>
              <a:t> plus AD 10</a:t>
            </a:r>
            <a:r>
              <a:rPr lang="fi-FI" sz="2000" dirty="0"/>
              <a:t> -</a:t>
            </a:r>
            <a:r>
              <a:rPr lang="fi-FI" sz="2000" dirty="0" err="1"/>
              <a:t>tartukkeiden</a:t>
            </a:r>
            <a:r>
              <a:rPr lang="fi-FI" sz="2000" dirty="0"/>
              <a:t> koeosuuksilta ei vielä ole tehty halkaisuvetolujuus- tai vedenkestävyystutkimuksia. </a:t>
            </a:r>
          </a:p>
          <a:p>
            <a:pPr marL="0" indent="0">
              <a:buNone/>
            </a:pPr>
            <a:r>
              <a:rPr lang="fi-FI" sz="2000" dirty="0"/>
              <a:t>Kokemuksia ja tuloksia tarvitaan lisää, jotta nähdään kuinka kiviaineskohtaista vaihtelu on ja ovatko nämä tulokset yleistettävissä muille kiviaineksille.</a:t>
            </a:r>
          </a:p>
        </p:txBody>
      </p:sp>
    </p:spTree>
    <p:extLst>
      <p:ext uri="{BB962C8B-B14F-4D97-AF65-F5344CB8AC3E}">
        <p14:creationId xmlns:p14="http://schemas.microsoft.com/office/powerpoint/2010/main" val="375097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4998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Esipuhe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Julkaisuun on koottu asfalttipäällysteiden </a:t>
            </a:r>
            <a:r>
              <a:rPr lang="fi-FI" dirty="0" err="1"/>
              <a:t>tartukkeiden</a:t>
            </a:r>
            <a:r>
              <a:rPr lang="fi-FI" dirty="0"/>
              <a:t> koetietutkimukset vuosilta 2020 ja 2021. Koerakenteiden sijainti, käytetyt </a:t>
            </a:r>
            <a:r>
              <a:rPr lang="fi-FI" dirty="0" err="1"/>
              <a:t>tartukkeet</a:t>
            </a:r>
            <a:r>
              <a:rPr lang="fi-FI" dirty="0"/>
              <a:t>, laboratoriotutkimusten tulokset sekä muut koerakentamiseen liittyvät tiedot on dokumentoitu jatkoseurantaa varten. Julkaisun tiedot perustuvat urakoitsijoiden dokumentoimiin tietoihin, laboratoriotutkimusten tuloksiin sekä koeteillä työnaikaisissa katselmuksissa tehtyihin havaintoihin.  </a:t>
            </a:r>
          </a:p>
          <a:p>
            <a:pPr marL="0" indent="0">
              <a:buNone/>
            </a:pPr>
            <a:r>
              <a:rPr lang="fi-FI" dirty="0"/>
              <a:t>Raportin on koonnut Anne Valkonen Via </a:t>
            </a:r>
            <a:r>
              <a:rPr lang="fi-FI" dirty="0" err="1"/>
              <a:t>Blanca</a:t>
            </a:r>
            <a:r>
              <a:rPr lang="fi-FI" dirty="0"/>
              <a:t> Oy:stä. Väyläviraston yhteyshenkilö on Katri Eskola. 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2635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isällön paikkamerkki 16" descr="Kuva, joka sisältää kohteen taivas, ulko, puu, tapa&#10;&#10;Kuvaus luotu automaattisesti">
            <a:extLst>
              <a:ext uri="{FF2B5EF4-FFF2-40B4-BE49-F238E27FC236}">
                <a16:creationId xmlns:a16="http://schemas.microsoft.com/office/drawing/2014/main" id="{04800ACF-7D2E-054E-9399-E192960DCA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r="13097" b="-1"/>
          <a:stretch/>
        </p:blipFill>
        <p:spPr>
          <a:xfrm>
            <a:off x="5194852" y="1228725"/>
            <a:ext cx="6997148" cy="5605294"/>
          </a:xfrm>
          <a:noFill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71525"/>
          </a:xfrm>
        </p:spPr>
        <p:txBody>
          <a:bodyPr anchor="b">
            <a:normAutofit/>
          </a:bodyPr>
          <a:lstStyle/>
          <a:p>
            <a:r>
              <a:rPr lang="fi-FI" dirty="0"/>
              <a:t>Tausta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type="body" sz="half" idx="2"/>
          </p:nvPr>
        </p:nvSpPr>
        <p:spPr>
          <a:xfrm>
            <a:off x="342900" y="1914525"/>
            <a:ext cx="4529138" cy="46148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Viime vuosien aikana on havaittu päällysteiden </a:t>
            </a:r>
            <a:r>
              <a:rPr lang="fi-FI" sz="1800" dirty="0" err="1"/>
              <a:t>pitkäaikais</a:t>
            </a:r>
            <a:r>
              <a:rPr lang="fi-FI" sz="1800" dirty="0"/>
              <a:t>- ja säänkestävyydessä muutoksia aiempaan verrattuna.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Kiviaineksen ja bitumin välisen tartunnan tiedetään vaikuttavan vedenkestävyyteen, mutta kuinka tartunta ja vedenkestävyys muuttuvat päällysteen ikääntyessä on vielä epäselvää.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Tavoitteena on kerätä tietoa vedenkestävyyden muuttumisesta päällysteen ikääntyessä ja selvittää, voidaanko päällysteen pitkäaikaiskestävyyttä parantaa erikseen lisättävillä </a:t>
            </a:r>
            <a:r>
              <a:rPr lang="fi-FI" sz="1800" dirty="0" err="1"/>
              <a:t>tartukkeilla</a:t>
            </a:r>
            <a:r>
              <a:rPr lang="fi-FI" sz="1800" dirty="0"/>
              <a:t>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5861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99B4C5-5EB7-48B0-B955-A4C0EA6D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9985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Tavoitteet</a:t>
            </a:r>
            <a:endParaRPr lang="en-US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EC63FC0-8D0F-6841-A171-68751AB0A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Tavoitteena on koeteitä seuraamalla saada lisää tietoa siitä, onko </a:t>
            </a:r>
            <a:r>
              <a:rPr lang="fi-FI" dirty="0" err="1"/>
              <a:t>tartukkeiden</a:t>
            </a:r>
            <a:r>
              <a:rPr lang="fi-FI" dirty="0"/>
              <a:t> käytöstä hyötyä suomalaisen päällystekiviaineksen (ja RC-rouheen) tartunnan parantamisessa vai vaikuttaako jokin muu tekijä tartuntaa voimakkaammin päällysteiden pitkäaikaiseen sään-/veden-kestävyyteen.</a:t>
            </a:r>
          </a:p>
          <a:p>
            <a:endParaRPr lang="fi-FI" dirty="0"/>
          </a:p>
        </p:txBody>
      </p:sp>
      <p:pic>
        <p:nvPicPr>
          <p:cNvPr id="18" name="Sisällön paikkamerkki 17" descr="Kuva, joka sisältää kohteen tie, puu, näkymä, ulko&#10;&#10;Kuvaus luotu automaattisesti">
            <a:extLst>
              <a:ext uri="{FF2B5EF4-FFF2-40B4-BE49-F238E27FC236}">
                <a16:creationId xmlns:a16="http://schemas.microsoft.com/office/drawing/2014/main" id="{55A28249-052D-5A4D-896A-0A636753D6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r="-3" b="-3"/>
          <a:stretch/>
        </p:blipFill>
        <p:spPr>
          <a:xfrm>
            <a:off x="6172200" y="1825625"/>
            <a:ext cx="5181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68206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49985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Kokeilut on integroitu tehtäviksi maanteiden tienpäällystysurakoissa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sz="2600" dirty="0"/>
              <a:t>Maanteiden tienpäällystysurakoissa on toteutettu normaalin päällystystyön yhteydessä kiviaineksen ja sideaineen välistä tartuntaa parantavien aineiden eli ns. </a:t>
            </a:r>
            <a:r>
              <a:rPr lang="fi-FI" sz="2600" dirty="0" err="1"/>
              <a:t>tartukkeiden</a:t>
            </a:r>
            <a:r>
              <a:rPr lang="fi-FI" sz="2600" dirty="0"/>
              <a:t> käytön kokeiluja vuosina 2020, 2021 ja 2022. </a:t>
            </a:r>
          </a:p>
          <a:p>
            <a:pPr marL="0" indent="0">
              <a:buNone/>
            </a:pPr>
            <a:r>
              <a:rPr lang="fi-FI" sz="2600" dirty="0"/>
              <a:t>Koeteiden päällysteissä on käytetty seitsemää erilaista </a:t>
            </a:r>
            <a:r>
              <a:rPr lang="fi-FI" sz="2600" dirty="0" err="1"/>
              <a:t>tartuketta</a:t>
            </a:r>
            <a:r>
              <a:rPr lang="fi-FI" sz="2600" dirty="0"/>
              <a:t>. Käytetyt </a:t>
            </a:r>
            <a:r>
              <a:rPr lang="fi-FI" sz="2600" dirty="0" err="1"/>
              <a:t>tartukkeet</a:t>
            </a:r>
            <a:r>
              <a:rPr lang="fi-FI" sz="2600" dirty="0"/>
              <a:t> olivat Zycotherm SP, </a:t>
            </a:r>
            <a:r>
              <a:rPr lang="fi-FI" sz="2600" dirty="0" err="1"/>
              <a:t>Stardope</a:t>
            </a:r>
            <a:r>
              <a:rPr lang="fi-FI" sz="2600" dirty="0"/>
              <a:t> 510, </a:t>
            </a:r>
            <a:r>
              <a:rPr lang="fi-FI" sz="2600" dirty="0" err="1"/>
              <a:t>Stardope</a:t>
            </a:r>
            <a:r>
              <a:rPr lang="fi-FI" sz="2600" dirty="0"/>
              <a:t> 386 G, </a:t>
            </a:r>
            <a:r>
              <a:rPr lang="fi-FI" sz="2600" dirty="0" err="1"/>
              <a:t>Wetfix</a:t>
            </a:r>
            <a:r>
              <a:rPr lang="fi-FI" sz="2600" dirty="0"/>
              <a:t> BE, </a:t>
            </a:r>
            <a:r>
              <a:rPr lang="fi-FI" sz="2600" dirty="0" err="1"/>
              <a:t>Wetfix</a:t>
            </a:r>
            <a:r>
              <a:rPr lang="fi-FI" sz="2600" dirty="0"/>
              <a:t> AP17, </a:t>
            </a:r>
            <a:r>
              <a:rPr lang="fi-FI" sz="2600" dirty="0" err="1"/>
              <a:t>Cecabase</a:t>
            </a:r>
            <a:r>
              <a:rPr lang="fi-FI" sz="2600" dirty="0"/>
              <a:t> 300 ja </a:t>
            </a:r>
            <a:r>
              <a:rPr lang="fi-FI" sz="2600" dirty="0" err="1"/>
              <a:t>Viatop</a:t>
            </a:r>
            <a:r>
              <a:rPr lang="fi-FI" sz="2600" dirty="0"/>
              <a:t> plus AD 10. </a:t>
            </a:r>
          </a:p>
          <a:p>
            <a:pPr marL="0" indent="0">
              <a:buNone/>
            </a:pPr>
            <a:r>
              <a:rPr lang="fi-FI" sz="2600" dirty="0"/>
              <a:t>Koeteiden sijainti, liikennemäärä, nopeusrajoitus, pohjaolosuhteet ja käytetyt materiaalit poikkesivat  toisistaan. Vuonna 2021 kokeilut sijoittuvat yhdeksälle eri tielle kolmen eri ELY-keskuksen alueella. Kohteiden tiedot ja osuuksien tarkka sijainti on dokumentoitu koeosuuksien jatkoseurantaa varten. Kokeiluja on jatkettu 2022 ja tulosten kokoaminen on vielä osittain kesken.</a:t>
            </a:r>
          </a:p>
          <a:p>
            <a:endParaRPr lang="fi-FI" sz="2600" dirty="0"/>
          </a:p>
        </p:txBody>
      </p:sp>
    </p:spTree>
    <p:extLst>
      <p:ext uri="{BB962C8B-B14F-4D97-AF65-F5344CB8AC3E}">
        <p14:creationId xmlns:p14="http://schemas.microsoft.com/office/powerpoint/2010/main" val="416094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506873E3-A8CC-1944-A4A8-DBFA0B9F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849985" cy="1131246"/>
          </a:xfrm>
        </p:spPr>
        <p:txBody>
          <a:bodyPr anchor="ctr">
            <a:normAutofit/>
          </a:bodyPr>
          <a:lstStyle/>
          <a:p>
            <a:r>
              <a:rPr lang="fi-FI" dirty="0"/>
              <a:t>Koeteiden sijainti vuonna 2021</a:t>
            </a:r>
          </a:p>
        </p:txBody>
      </p:sp>
      <p:pic>
        <p:nvPicPr>
          <p:cNvPr id="10" name="Kuva 9" descr="Kuva, joka sisältää kohteen teksti, kaappi, näyttökuva&#10;&#10;Kuvaus luotu automaattisesti">
            <a:extLst>
              <a:ext uri="{FF2B5EF4-FFF2-40B4-BE49-F238E27FC236}">
                <a16:creationId xmlns:a16="http://schemas.microsoft.com/office/drawing/2014/main" id="{01C2103D-B560-AE4C-9963-CE8968BC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3730"/>
            <a:ext cx="5334000" cy="5562599"/>
          </a:xfrm>
          <a:prstGeom prst="rect">
            <a:avLst/>
          </a:prstGeom>
          <a:noFill/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A27920E-E82C-E84E-967F-1F94505C8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1287" y="1253331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b="1" dirty="0"/>
              <a:t>Koeteitä tehtiin vuosina 2020-2021: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Kolmen ELY-keskuksen alueelle (UUD ELY, POP ELY ja PIR ELY)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Seitsemällä eri </a:t>
            </a:r>
            <a:r>
              <a:rPr lang="fi-FI" sz="1800" dirty="0" err="1"/>
              <a:t>tartukkeella</a:t>
            </a:r>
            <a:endParaRPr lang="fi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Kuudessa eri tienpäällystysurakassa</a:t>
            </a:r>
          </a:p>
          <a:p>
            <a:endParaRPr lang="fi-FI" sz="1800" dirty="0"/>
          </a:p>
          <a:p>
            <a:pPr marL="0" indent="0">
              <a:buNone/>
            </a:pPr>
            <a:r>
              <a:rPr lang="fi-FI" sz="1800" b="1" dirty="0"/>
              <a:t>Toteutukseen osallistuivat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Peab </a:t>
            </a:r>
            <a:r>
              <a:rPr lang="fi-FI" sz="1800" dirty="0" err="1"/>
              <a:t>Industri</a:t>
            </a:r>
            <a:r>
              <a:rPr lang="fi-FI" sz="1800" dirty="0"/>
              <a:t> 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NCC Industry 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Asfalttikallio 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GRK Infra 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Skanska Industrial Solutions 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37435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FE2A01-BA02-936B-EFC1-19674EF2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Vuoden 2022 koekohteiden sijainti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0348693C-F854-18AF-9EE9-AAD9E67AF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90688"/>
            <a:ext cx="9374579" cy="43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381213" y="1734659"/>
            <a:ext cx="4419387" cy="471680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Kaikkien koeosuuksien päällysteiden vedenkestävyys oli hyvällä tasolla heti päällystämisen jälkeen.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Kymmenestä tutkitusta koeosuudesta </a:t>
            </a:r>
            <a:r>
              <a:rPr lang="fi-FI" dirty="0" err="1"/>
              <a:t>tartukkeiden</a:t>
            </a:r>
            <a:r>
              <a:rPr lang="fi-FI" dirty="0"/>
              <a:t> käyttö paransi vedenkestävyyttä seitsemällä. </a:t>
            </a:r>
            <a:r>
              <a:rPr lang="fi-FI" dirty="0" err="1"/>
              <a:t>Wetfix</a:t>
            </a:r>
            <a:r>
              <a:rPr lang="fi-FI" dirty="0"/>
              <a:t> AP17 näyttäisi lisäävän uuden päällysteen halkaisuvetolujuutta ja vedenkestävyyttä parhaiten.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Myös muut amiinipohjaiset </a:t>
            </a:r>
            <a:r>
              <a:rPr lang="fi-FI" dirty="0" err="1"/>
              <a:t>tartukkeet</a:t>
            </a:r>
            <a:r>
              <a:rPr lang="fi-FI" dirty="0"/>
              <a:t> vaikuttivat pääsääntöisesti positiivisesti vedenkestävyyteen.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Zycotherm SP -</a:t>
            </a:r>
            <a:r>
              <a:rPr lang="fi-FI" dirty="0" err="1"/>
              <a:t>tartukkeen</a:t>
            </a:r>
            <a:r>
              <a:rPr lang="fi-FI" dirty="0"/>
              <a:t> vaikutus jäi vielä osittain vielä epäselväksi. Zycotherm SP paransi lujuustasoa ja vedenkestävyyttä yhdellä koetiellä, mutta tulokset olivat päinvastaiset toisella koetiellä.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Stardope</a:t>
            </a:r>
            <a:r>
              <a:rPr lang="fi-FI" dirty="0"/>
              <a:t> 510 -</a:t>
            </a:r>
            <a:r>
              <a:rPr lang="fi-FI" dirty="0" err="1"/>
              <a:t>tartuke</a:t>
            </a:r>
            <a:r>
              <a:rPr lang="fi-FI" dirty="0"/>
              <a:t> näyttäisi myös lisäävän uuden päällysteen halkaisuvetolujuutta. Sen vaikutus vedenkestävyyteen oli kuitenkin vähäinen.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A3CE82A-B8BE-A740-8A1A-71651272C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07" y="1396314"/>
            <a:ext cx="6698750" cy="47168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1210A6-1838-EC43-8641-C398C3F0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13" y="457200"/>
            <a:ext cx="3932237" cy="939114"/>
          </a:xfrm>
        </p:spPr>
        <p:txBody>
          <a:bodyPr anchor="b">
            <a:normAutofit/>
          </a:bodyPr>
          <a:lstStyle/>
          <a:p>
            <a:r>
              <a:rPr lang="en-US" sz="3000" dirty="0" err="1"/>
              <a:t>Vuoden</a:t>
            </a:r>
            <a:r>
              <a:rPr lang="en-US" sz="3000" dirty="0"/>
              <a:t> 2021 </a:t>
            </a:r>
            <a:r>
              <a:rPr lang="en-US" sz="3000" dirty="0" err="1"/>
              <a:t>tuloksia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00440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julkaisuja">
      <a:dk1>
        <a:sysClr val="windowText" lastClr="000000"/>
      </a:dk1>
      <a:lt1>
        <a:sysClr val="window" lastClr="FFFFFF"/>
      </a:lt1>
      <a:dk2>
        <a:srgbClr val="00B0CC"/>
      </a:dk2>
      <a:lt2>
        <a:srgbClr val="84EEFE"/>
      </a:lt2>
      <a:accent1>
        <a:srgbClr val="0065AF"/>
      </a:accent1>
      <a:accent2>
        <a:srgbClr val="8DCB6D"/>
      </a:accent2>
      <a:accent3>
        <a:srgbClr val="FFC300"/>
      </a:accent3>
      <a:accent4>
        <a:srgbClr val="4AC2F1"/>
      </a:accent4>
      <a:accent5>
        <a:srgbClr val="009BFF"/>
      </a:accent5>
      <a:accent6>
        <a:srgbClr val="E50083"/>
      </a:accent6>
      <a:hlink>
        <a:srgbClr val="0065AF"/>
      </a:hlink>
      <a:folHlink>
        <a:srgbClr val="595959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äylä_raporttiesityspohja_malli.potx" id="{51AEDFE6-19F9-4045-A069-7EAB3322CBE0}" vid="{0003243A-28E6-4A69-A758-90BED3D096C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10924</TotalTime>
  <Words>808</Words>
  <Application>Microsoft Macintosh PowerPoint</Application>
  <PresentationFormat>Laajakuva</PresentationFormat>
  <Paragraphs>72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Calibri</vt:lpstr>
      <vt:lpstr>Felbridge Pro</vt:lpstr>
      <vt:lpstr>Tahoma</vt:lpstr>
      <vt:lpstr>Office-teema</vt:lpstr>
      <vt:lpstr>PowerPoint-esitys</vt:lpstr>
      <vt:lpstr>Tiivistelmä</vt:lpstr>
      <vt:lpstr>Esipuhe</vt:lpstr>
      <vt:lpstr>Tausta</vt:lpstr>
      <vt:lpstr>Tavoitteet</vt:lpstr>
      <vt:lpstr>Kokeilut on integroitu tehtäviksi maanteiden tienpäällystysurakoissa</vt:lpstr>
      <vt:lpstr>Koeteiden sijainti vuonna 2021</vt:lpstr>
      <vt:lpstr>Vuoden 2022 koekohteiden sijainti</vt:lpstr>
      <vt:lpstr>Vuoden 2021 tuloksia</vt:lpstr>
      <vt:lpstr>Halkaisuvetolujuus ja vedenkestävyys 2021</vt:lpstr>
      <vt:lpstr>Halkaisuvetolujuus ja vedenkestävyys 2022</vt:lpstr>
      <vt:lpstr>Vuosien 2021 ja 2022 koekohteiden halkaisuvetolujuus ja vedenkestävyys</vt:lpstr>
      <vt:lpstr>Mt 308 koetienäytteiden  vedenkestävyys kahden vuoden kuluttua päällystämisestä</vt:lpstr>
      <vt:lpstr>Mt 308 koetienäytteiden halkaisuvetolujuus kahden vuoden kuluttua päällystämisestä</vt:lpstr>
      <vt:lpstr>Vuonna 2022 elvytinkokeilu AB 16 RC 50</vt:lpstr>
      <vt:lpstr>RC-rouhe</vt:lpstr>
      <vt:lpstr>PowerPoint-esitys</vt:lpstr>
      <vt:lpstr>PowerPoint-esitys</vt:lpstr>
      <vt:lpstr>Yhteenveto</vt:lpstr>
    </vt:vector>
  </TitlesOfParts>
  <Company>Liikennevirasto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Tielinen Joonas</dc:creator>
  <cp:lastModifiedBy>Anne Valkonen</cp:lastModifiedBy>
  <cp:revision>65</cp:revision>
  <dcterms:created xsi:type="dcterms:W3CDTF">2019-01-03T14:07:02Z</dcterms:created>
  <dcterms:modified xsi:type="dcterms:W3CDTF">2023-03-13T16:40:17Z</dcterms:modified>
</cp:coreProperties>
</file>