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7">
  <p:sldMasterIdLst>
    <p:sldMasterId id="2147483768" r:id="rId1"/>
    <p:sldMasterId id="2147483843" r:id="rId2"/>
    <p:sldMasterId id="2147483812" r:id="rId3"/>
    <p:sldMasterId id="2147483862" r:id="rId4"/>
    <p:sldMasterId id="2147483808" r:id="rId5"/>
  </p:sldMasterIdLst>
  <p:notesMasterIdLst>
    <p:notesMasterId r:id="rId18"/>
  </p:notesMasterIdLst>
  <p:handoutMasterIdLst>
    <p:handoutMasterId r:id="rId19"/>
  </p:handoutMasterIdLst>
  <p:sldIdLst>
    <p:sldId id="260" r:id="rId6"/>
    <p:sldId id="261" r:id="rId7"/>
    <p:sldId id="262" r:id="rId8"/>
    <p:sldId id="269" r:id="rId9"/>
    <p:sldId id="263" r:id="rId10"/>
    <p:sldId id="271" r:id="rId11"/>
    <p:sldId id="273" r:id="rId12"/>
    <p:sldId id="277" r:id="rId13"/>
    <p:sldId id="265" r:id="rId14"/>
    <p:sldId id="278" r:id="rId15"/>
    <p:sldId id="279" r:id="rId16"/>
    <p:sldId id="268" r:id="rId17"/>
  </p:sldIdLst>
  <p:sldSz cx="12192000" cy="6858000"/>
  <p:notesSz cx="7102475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7DCDBE"/>
    <a:srgbClr val="4E008E"/>
    <a:srgbClr val="C3B9D7"/>
    <a:srgbClr val="FFDCA5"/>
    <a:srgbClr val="F07387"/>
    <a:srgbClr val="F5A5C8"/>
    <a:srgbClr val="82C8F0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 autoAdjust="0"/>
    <p:restoredTop sz="88192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81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2613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3C11D06C-D5DE-814D-931E-02A0CE659BAA}" type="datetimeFigureOut">
              <a:rPr lang="fi-FI" smtClean="0"/>
              <a:t>13.3.2023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5CE9BFB5-475C-5B44-BA4D-42DE8089864D}" type="datetimeFigureOut">
              <a:rPr lang="fi-FI" smtClean="0"/>
              <a:t>13.3.2023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760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200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BB0235-0F5A-40FA-B663-F054FD10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BDB65-6D51-44F4-970C-428F139C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061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DC7759DB-004B-466C-81A0-127FFA53E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999DFD-0BB4-41D4-AF4E-4AA618DF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6503FE-F557-4FC6-B517-EA3FE2DC3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9" y="1143245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7"/>
            <a:ext cx="504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CC5A4DB9-08BB-4B6B-98FD-4409F8C25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F8A6635-E356-4228-AD64-AF18F9BBF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345EFE-337E-4681-8225-0063C70AB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1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08" y="792399"/>
            <a:ext cx="4957631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3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B806DC-5CD0-4387-93E1-8C5F4B566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608AF5D-5224-4A54-8ED3-64BD575C3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84FD75-EDDA-48AB-BC75-7BADB39A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2502487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49" y="1931988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49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1" y="1931988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1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3" y="1933860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3" y="3457497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CCB90B01-6231-402E-B491-8079D7C7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C58C89B3-7980-43C5-BB9C-25AF4EA92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F0A0196-2061-49DC-A0B3-2A9FA53B2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 dirty="0"/>
              <a:t>Lisää kuva napsauttamalla kuvaketta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DFC4803C-C9B2-4642-A707-FE116500D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E2300B8-45B0-4C14-8C8A-B512209AC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45E5E4-4471-466F-8CC4-0B568202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39" y="2835805"/>
            <a:ext cx="10660250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784723"/>
            <a:ext cx="106600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 dirty="0"/>
              <a:t>– </a:t>
            </a:r>
            <a:r>
              <a:rPr lang="fi-FI" dirty="0" err="1"/>
              <a:t>Firstname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77EA29B-17F4-405E-A22B-47A809371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7ECC525-B611-4D0E-88EC-03414D228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D642DE7-2A87-41D8-A9B6-D592BBD2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3" y="628650"/>
            <a:ext cx="11892077" cy="5495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F723FFC4-D1F5-4ABD-8ABA-361A8BE5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2595258-2C1B-449F-9E8F-1ECCFEBAA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EFFFC6-5BDF-4B43-8446-1AE46E2C6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760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200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FFB01161-38BC-4E5E-9ECE-0E7FE0590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0ACE66-EEE5-46DE-BEAC-2B0B96F4E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4B69AB-3293-441E-9525-5CED4AC7E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97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0164598-B3DA-42C3-97CB-B487903E6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4CC204-90B5-4DA5-B6C4-6E2DD408B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4DDE69-987A-4EED-BBDF-4BD34D806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3473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5548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399" y="1825625"/>
            <a:ext cx="53874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205ED1B2-3EE6-4769-8B8C-B486D0FFD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89EBFB-95F6-492C-BF69-AAE13625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A79CA1-2EB7-4274-91EA-9A2EF3156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710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8382042-4E29-4D4E-8E9B-99DE4EB00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44FD39B-B648-45FD-A7F7-2CEE537AD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20272C8-0860-43FB-B449-546F6BA70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5063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7" y="2647950"/>
            <a:ext cx="5183188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B071EC0-6873-473F-9BDA-F1367DFA2B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E431673-7C59-4750-A536-E78DFB077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ADE018-7FF3-464D-9F20-7CA09C2E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358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51813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6BE46B15-A51C-43A8-B6D4-44F00AE34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93D05E-B647-49A9-9506-DF85BE4B3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FD85E5-768E-4E0F-AD6D-E7AE53E43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6662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6F689FD4-BCF9-43B1-922B-BAA01295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F91FDA8-CCE6-41A2-AA74-389B67A4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B1E27C-4684-42FD-8B01-04529501B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9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28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4" y="908050"/>
            <a:ext cx="7092900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B8594C9-923B-4F32-B215-E60CC229E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63AE65-8A3F-4536-8992-40EF37FE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3E6776-5B0A-489B-AD2C-D623C80B1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1818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7B40891-091B-4C75-B14B-F169E2F7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99928C3-9057-4A73-A3E6-DC6A84B79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D36B654-74F4-4F58-8FDA-34EFC3424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5111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75D4076-C80C-4899-8EE7-FB4E764FC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731E422-3D82-4B0E-AB68-2DEFD0173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37C14-0959-4ED4-A58A-E9CD1F8BE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1986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6E77EFA5-E8AD-435D-9F3E-5F9CB6B87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D629961-3F7F-46B5-88CC-0222E2BD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CD5B05-66E6-4D65-98C1-EB762DA10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2315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9" y="1143245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7"/>
            <a:ext cx="504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B4EB471-FE7D-4290-9751-D0156ABBC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020403-9001-4D10-B274-B69B1841F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257536-B62C-4700-BACE-902A42C26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5964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1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08" y="792399"/>
            <a:ext cx="4957631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3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9AFFCB14-E7CD-46CF-A41F-164559C64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259B9F-1D82-4800-9EC9-183B18634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B0E9DDE-8663-47F8-B88B-6774DD486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829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5548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399" y="1825625"/>
            <a:ext cx="53874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2987C125-90BF-40FE-B785-737B517EB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C467C80-656E-4546-8B14-F86AA625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BB1E2F-D98C-46C4-B5E5-16EC54F5F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2502487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49" y="1931988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49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1" y="1931988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1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3" y="1933860"/>
            <a:ext cx="2502487" cy="152363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3" y="3457497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F9869132-B901-47DA-B0B6-E371C300E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E490AEC-4B52-410E-AC9E-658E2E428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34C1C4B4-9550-4C5A-98C8-B0879FEE0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0459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 dirty="0"/>
              <a:t>Lisää kuva napsauttamalla kuvaketta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89" cy="1593882"/>
          </a:xfrm>
        </p:spPr>
        <p:txBody>
          <a:bodyPr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D4B63C25-881C-4169-9970-4A877EBFF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460847C-83AF-4C45-8B85-BDAA9A1EF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DB5326-3BD9-422F-A96F-A2D28E9D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899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39" y="2835805"/>
            <a:ext cx="10660250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784723"/>
            <a:ext cx="106600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 dirty="0"/>
              <a:t>– </a:t>
            </a:r>
            <a:r>
              <a:rPr lang="fi-FI" dirty="0" err="1"/>
              <a:t>Firstname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6F2EFB3B-C25E-415B-8E12-AE13FD4D6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F79F4CE-0474-4B65-96A8-BB8131A14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51FB06B-9860-43AE-9694-8A7AAF1A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4661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3510" y="1569142"/>
            <a:ext cx="9690754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3233" y="1883432"/>
            <a:ext cx="240164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2126" y="1569143"/>
            <a:ext cx="6827907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02130" y="2385899"/>
            <a:ext cx="6827904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4868747" y="2984293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2127" y="2915308"/>
            <a:ext cx="3183740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6294" y="2914199"/>
            <a:ext cx="3183740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26978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3" y="628650"/>
            <a:ext cx="11892077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6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4" name="Kuva 3" descr="Tampereen yliopisto.">
            <a:extLst>
              <a:ext uri="{FF2B5EF4-FFF2-40B4-BE49-F238E27FC236}">
                <a16:creationId xmlns:a16="http://schemas.microsoft.com/office/drawing/2014/main" id="{DEE665D2-4205-465B-841B-60B864DD0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3829787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94CF2-2856-495B-B928-C3C1D3779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0710" y="5764031"/>
            <a:ext cx="2156196" cy="15254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5F88950-1519-4BBA-B8A7-86C970D4B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6685343"/>
            <a:ext cx="10305741" cy="1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8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844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972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EF2D1E-9D26-4178-9CD9-82D802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C67BEA-6EFD-4E49-843A-63C8CA4D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3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C61135D-34C3-4123-BDEB-060342DA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FC68F90-054C-4542-A7A5-DA941F38D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80D1B80-74EC-47E0-8EE2-DD102E0C4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4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70640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06400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8289CC2-53E5-41FC-AC1D-FC9803DD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A820BC9-9124-4C29-8B27-30B75DEF97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663D624-1319-4671-81EE-893DF88FD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30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42163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6" y="1700214"/>
            <a:ext cx="5183188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6" y="2647950"/>
            <a:ext cx="5183188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15393D8-79DE-4041-9753-9F804AD5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FA3D2A8-9273-48A9-8A94-363562A1AB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B42E13D-CC99-4662-808F-50D4068DE3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5063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7" y="2647950"/>
            <a:ext cx="5183188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3E5B262-E73D-4FD1-B386-2029A7244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BB284C7-8949-4F9F-A76F-0A3BC5E3B28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41FD8A-03B3-46CC-A76E-47EFC39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43351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C1F7EA1-80A4-45F3-A997-8B1F7C3D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5878A25-7C2A-4BC0-9642-C417ABF8E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F2B7747-93B1-45F4-A3DB-B502DBA26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6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0" y="6506631"/>
            <a:ext cx="677955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31D3ADF-7194-4204-B919-5F5DB805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37E1FD-5420-4D69-BCFA-55FE7DDA1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2E299E-E1A1-455A-900E-EA68E7988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35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peruasdasdasdasdstyyl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3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2F22E4B-6172-44E3-8F09-C304746B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44547F8-FB1D-43BB-80D5-86697BBE34F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0E046E7-9DCF-4A91-B090-1AA0263DF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65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F5ACA37-52AC-4256-A062-E911CF4C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C658ABC-EB49-4E33-8D85-9D750F665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2317DE-E2F6-4789-8367-A3D338A92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41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0C7D87A-1365-4AE2-B3D8-6DC73D32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97C59B0-B628-499D-AA27-F73F832E2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9B8233-6B02-4FE1-8B9A-1C1CF5171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0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0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C413F12-41DB-4580-905E-D02C45EF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7C05883-FCEC-44AF-AC63-08E89EA2E21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EB92241-287A-46C4-878F-EF9FEE0E0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97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4" y="1129720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B297A7E-EAFD-4F14-9689-D090D63A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0B5311F-8C09-44BE-B73D-38CCB2F23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B5D0F9-2F04-4072-8DE8-67F814A45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94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3" y="2960016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3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5" y="775657"/>
            <a:ext cx="495551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097B99A-44AB-4D25-AC5D-176B0381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5C8503D-656C-4AD1-9CD8-21A672760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B63D94E-50F8-436E-B2B3-94874C284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37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0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6" y="4606387"/>
            <a:ext cx="10644349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 dirty="0">
                <a:solidFill>
                  <a:schemeClr val="bg1"/>
                </a:solidFill>
              </a:rPr>
              <a:t>– </a:t>
            </a:r>
            <a:r>
              <a:rPr lang="fi-FI" dirty="0" err="1">
                <a:solidFill>
                  <a:schemeClr val="bg1"/>
                </a:solidFill>
              </a:rPr>
              <a:t>Firstname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Lastname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B99012B-E81D-4AD9-975A-BE41F227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D6FA833-D29C-4EE5-AE57-E77D35793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0B26A1A-D91E-4E4E-81C2-772E8AC6E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43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4" name="Kuva 3" descr="Tampereen yliopisto.">
            <a:extLst>
              <a:ext uri="{FF2B5EF4-FFF2-40B4-BE49-F238E27FC236}">
                <a16:creationId xmlns:a16="http://schemas.microsoft.com/office/drawing/2014/main" id="{DEE665D2-4205-465B-841B-60B864DD0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3829787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94CF2-2856-495B-B928-C3C1D3779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0710" y="5764031"/>
            <a:ext cx="2156196" cy="152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7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51813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DAF3BD9-DA23-45F3-8AE7-6E4FD115B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90D90DD-F46F-49CC-83B1-F8E3B8C12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965BA88-DC76-4562-AB25-F2713986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844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972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3D1196-BC63-4E68-8E15-E982E8437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0760869-E58C-40F5-BD94-1211105BE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020CF3-71FD-47A4-A05C-211D49B6B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5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F066E4-86AB-433D-93FF-3D6057515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618F7BF-6E79-4653-AE13-FC0DDEEB3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F7EF744-B85F-47CD-AB51-580C98B41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70640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06400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46D362-2F4D-4221-AB39-583D924C7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8118FA4-38B5-4EA5-A90D-BFD240A8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ADD410-A0FF-4E93-A37E-87CD65E70647}"/>
              </a:ext>
            </a:extLst>
          </p:cNvPr>
          <p:cNvSpPr txBox="1">
            <a:spLocks/>
          </p:cNvSpPr>
          <p:nvPr userDrawn="1"/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04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42163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6" y="1700214"/>
            <a:ext cx="5183188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6" y="2647950"/>
            <a:ext cx="5183188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67DF385-C957-4644-8889-9558EA70AB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BA3F236-CB61-4204-9B87-77274BBD102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8FA722-6668-48B0-9B5B-BAE2E277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7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43351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0C4871-E61C-4C83-B240-294B8369D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D33111-FE25-413F-9E52-318E5DFA2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7015F1-B4A2-400A-A301-8A100193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18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0" y="6506631"/>
            <a:ext cx="677955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B21AD93-714F-4740-AB8F-40888F7A8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55A9472-67D0-4A58-87E7-26D06345A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85AFD2-BF51-4B0A-8F5C-A6A364BAD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84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peruasdasdasdasdstyyl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3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84E1A18-4A57-41B9-8C2A-C8302DEB6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7350E19-996C-4531-9B58-35E1D9D5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F3C7EC3-940C-40D7-B984-0FC152423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27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C05672-2A85-475C-A8DB-42B08C6B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71FFDD8-FFFF-44D3-B3AF-177B387DB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E6FC0-7996-40CB-B8C5-D01C5F7F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86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2EF452-FF86-4E96-8FA6-A80900CC1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D484B27-947F-4085-A9F0-86C41E849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04420F-D135-40DB-9BB2-B19F24B52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7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0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47A60D3-A668-447F-BE9F-9E28C504D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0AEB48-FD22-4A5B-8B5D-26B74537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2E5A98D-C6A6-4419-ADDF-E98DC90EC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9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4CFEC5C-AFD1-4CBA-A8D1-D2DDE0432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C9C628-118E-4606-95A7-F545B22C2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1E4C60-7CF3-4F70-A9DA-386C4EB1F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4" y="1129720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BD190AA-D63B-4E58-89D5-250A1A226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0D76E55-D872-4B45-917C-5BE188FF4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9A62947-CBBC-4E43-9E5A-DC4CFA25B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01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3" y="2960016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3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5" y="775657"/>
            <a:ext cx="495551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88F996-96D7-4A5D-8464-D732139D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3C73F1F-4026-4E55-B0C6-93569E744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A96683E-9535-4EED-BC0E-4C28EB31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73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0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6" y="4606387"/>
            <a:ext cx="10644349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 dirty="0">
                <a:solidFill>
                  <a:schemeClr val="bg1"/>
                </a:solidFill>
              </a:rPr>
              <a:t>– </a:t>
            </a:r>
            <a:r>
              <a:rPr lang="fi-FI" dirty="0" err="1">
                <a:solidFill>
                  <a:schemeClr val="bg1"/>
                </a:solidFill>
              </a:rPr>
              <a:t>Firstname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Lastname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25EA4C9-964A-453D-9A41-807658D8F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43DEDDE-7653-46F2-BE2F-7A16DCDEB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22F33F-927E-4382-9996-7780F84E6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13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otsi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AD97-F6BD-4FE0-A8D2-74F1084F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44" y="3290568"/>
            <a:ext cx="863830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28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4" y="908050"/>
            <a:ext cx="7092900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85C25911-701F-44D6-B1A7-B47203CC1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F0FCE02-750D-4365-9A13-1E11B9CA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180E7B-6553-4010-AF94-E733D173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685F488-F751-4FA4-8408-A20057761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2A61210-BCA2-4BA1-962F-8963C21F3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DD80E9D-5ED5-47AE-98E6-58D124235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F414B89F-F573-4158-8F0D-0A6C60E5E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F318080-CF5A-4C69-A570-E6C3C9882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7E1A97-9A30-442D-B5CE-4FC72BBE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9777F-62D7-4DDC-BCB8-DC4C75E42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457" t="32502" r="9178" b="30043"/>
          <a:stretch/>
        </p:blipFill>
        <p:spPr>
          <a:xfrm>
            <a:off x="10326451" y="6262914"/>
            <a:ext cx="1802147" cy="56605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 descr="Tampereen yliopisto.">
            <a:extLst>
              <a:ext uri="{FF2B5EF4-FFF2-40B4-BE49-F238E27FC236}">
                <a16:creationId xmlns:a16="http://schemas.microsoft.com/office/drawing/2014/main" id="{A4D23405-B25B-42A0-92B5-CF531513F18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6000" y="115200"/>
            <a:ext cx="1792340" cy="421200"/>
          </a:xfrm>
          <a:prstGeom prst="rect">
            <a:avLst/>
          </a:prstGeom>
        </p:spPr>
      </p:pic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6FBBE57A-A229-47D7-906A-76E9BEBC2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7C131A-7691-4F57-80BE-CE9650A75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36261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DC9DA1B-9FBB-40B9-BAF4-40729BBDF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ECC80-EF11-453A-B9F9-2B2C675E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680629"/>
            <a:ext cx="10305738" cy="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70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8" r:id="rId8"/>
    <p:sldLayoutId id="2147483779" r:id="rId9"/>
    <p:sldLayoutId id="2147483777" r:id="rId10"/>
    <p:sldLayoutId id="2147483791" r:id="rId11"/>
    <p:sldLayoutId id="2147483792" r:id="rId12"/>
    <p:sldLayoutId id="2147483800" r:id="rId13"/>
    <p:sldLayoutId id="2147483804" r:id="rId14"/>
    <p:sldLayoutId id="2147483802" r:id="rId15"/>
    <p:sldLayoutId id="214748378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9777F-62D7-4DDC-BCB8-DC4C75E42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6457" t="32502" r="9178" b="30043"/>
          <a:stretch/>
        </p:blipFill>
        <p:spPr>
          <a:xfrm>
            <a:off x="10326451" y="6262914"/>
            <a:ext cx="1802147" cy="56605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 descr="Tampereen yliopisto.">
            <a:extLst>
              <a:ext uri="{FF2B5EF4-FFF2-40B4-BE49-F238E27FC236}">
                <a16:creationId xmlns:a16="http://schemas.microsoft.com/office/drawing/2014/main" id="{A4D23405-B25B-42A0-92B5-CF531513F18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6000" y="115200"/>
            <a:ext cx="1792340" cy="421200"/>
          </a:xfrm>
          <a:prstGeom prst="rect">
            <a:avLst/>
          </a:prstGeom>
        </p:spPr>
      </p:pic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6FBBE57A-A229-47D7-906A-76E9BEBC2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6504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7C131A-7691-4F57-80BE-CE9650A75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6789" y="6446504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DC9DA1B-9FBB-40B9-BAF4-40729BBDF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446504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09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 descr="Tampereen yliopisto.">
            <a:extLst>
              <a:ext uri="{FF2B5EF4-FFF2-40B4-BE49-F238E27FC236}">
                <a16:creationId xmlns:a16="http://schemas.microsoft.com/office/drawing/2014/main" id="{A4D23405-B25B-42A0-92B5-CF531513F1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6000" y="115200"/>
            <a:ext cx="1792340" cy="4212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4F1FC266-612E-45BF-B36C-A022D5F7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F86304-602A-42D1-B69F-A9E100836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80710" y="5764031"/>
            <a:ext cx="2156196" cy="1525489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E4498B-BC43-4ABE-BD9D-839357040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2757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2A899E4-6C07-4F75-A87A-AF4EBDF1A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325502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97B8F20-27CB-4D4A-8F7C-B08471093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325502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71FD4-8AF0-4B7C-BF7E-9CCEF4551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6685343"/>
            <a:ext cx="10305741" cy="1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7" r:id="rId3"/>
    <p:sldLayoutId id="2147483819" r:id="rId4"/>
    <p:sldLayoutId id="2147483821" r:id="rId5"/>
    <p:sldLayoutId id="2147483823" r:id="rId6"/>
    <p:sldLayoutId id="2147483825" r:id="rId7"/>
    <p:sldLayoutId id="2147483828" r:id="rId8"/>
    <p:sldLayoutId id="2147483830" r:id="rId9"/>
    <p:sldLayoutId id="2147483832" r:id="rId10"/>
    <p:sldLayoutId id="2147483834" r:id="rId11"/>
    <p:sldLayoutId id="2147483836" r:id="rId12"/>
    <p:sldLayoutId id="2147483838" r:id="rId13"/>
    <p:sldLayoutId id="214748384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 descr="Tampereen yliopisto.">
            <a:extLst>
              <a:ext uri="{FF2B5EF4-FFF2-40B4-BE49-F238E27FC236}">
                <a16:creationId xmlns:a16="http://schemas.microsoft.com/office/drawing/2014/main" id="{A4D23405-B25B-42A0-92B5-CF531513F1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6000" y="115200"/>
            <a:ext cx="1792340" cy="4212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4F1FC266-612E-45BF-B36C-A022D5F7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F86304-602A-42D1-B69F-A9E100836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80710" y="5764031"/>
            <a:ext cx="2156196" cy="1525489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E4498B-BC43-4ABE-BD9D-839357040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45016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2A899E4-6C07-4F75-A87A-AF4EBDF1A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0595" y="6442948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97B8F20-27CB-4D4A-8F7C-B08471093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2011" y="6442948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1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stone&#10;&#10;Description automatically generated">
            <a:extLst>
              <a:ext uri="{FF2B5EF4-FFF2-40B4-BE49-F238E27FC236}">
                <a16:creationId xmlns:a16="http://schemas.microsoft.com/office/drawing/2014/main" id="{0EC0772B-1049-4162-9547-40A119780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788" t="22946" b="35878"/>
          <a:stretch/>
        </p:blipFill>
        <p:spPr>
          <a:xfrm>
            <a:off x="583514" y="577643"/>
            <a:ext cx="11024972" cy="62803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1F56C6-8A83-B842-8DA3-7CFE71D8B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9195"/>
            <a:ext cx="2008983" cy="518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A79CE-358F-C948-8158-8B1A2389F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023" t="29368" r="10756" b="33317"/>
          <a:stretch/>
        </p:blipFill>
        <p:spPr>
          <a:xfrm>
            <a:off x="493698" y="693252"/>
            <a:ext cx="3572794" cy="1205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6D3ED-BCB8-4BAD-B85A-3722A1D8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3036"/>
          <a:stretch/>
        </p:blipFill>
        <p:spPr>
          <a:xfrm>
            <a:off x="-14336" y="6645088"/>
            <a:ext cx="12220672" cy="2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DAFC-4617-4C1F-B514-DEAFAC23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81" y="2721404"/>
            <a:ext cx="6280613" cy="2004851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rgbClr val="EFEFEF"/>
                </a:solidFill>
              </a:rPr>
              <a:t>Asfalttinormit 2023</a:t>
            </a:r>
            <a:br>
              <a:rPr lang="fi-FI" dirty="0">
                <a:solidFill>
                  <a:srgbClr val="EFEFEF"/>
                </a:solidFill>
              </a:rPr>
            </a:br>
            <a:br>
              <a:rPr lang="fi-FI" dirty="0">
                <a:solidFill>
                  <a:srgbClr val="EFEFEF"/>
                </a:solidFill>
              </a:rPr>
            </a:br>
            <a:r>
              <a:rPr lang="fi-FI" sz="3200" dirty="0">
                <a:solidFill>
                  <a:srgbClr val="EFEFEF"/>
                </a:solidFill>
              </a:rPr>
              <a:t>Pirjo Kuula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A7BFE-268F-422F-BEF1-27232D6A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94" y="1034041"/>
            <a:ext cx="4154225" cy="54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0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AB4E-3049-4F36-81E5-8511DDA5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Bitumikaterouhe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FD2B-7EFC-4457-943A-76EA65AE4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7"/>
            <a:ext cx="6455913" cy="4351338"/>
          </a:xfrm>
        </p:spPr>
        <p:txBody>
          <a:bodyPr/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Bitumikaterouheeksi (RAS) kutsutaan purkukohteista tai kattohuopatehtailta kerätyistä ja käytöstä poistetuista </a:t>
            </a:r>
            <a:r>
              <a:rPr lang="fi-FI" sz="1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bitumikermeistä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murskattua ja homogenisoitua rouhetta. Bitumikaterouhe sisältää yleensä yli 50 % bitumia ja vaihtelevan määrän </a:t>
            </a:r>
            <a:r>
              <a:rPr lang="fi-FI" sz="1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fillerikiviainesta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&gt; 15 % sekä pahvia tai muuta kuitumaista ainesta. Bitumikaterouheen sisältämä bitumi on jäykkää eli sen </a:t>
            </a:r>
            <a:r>
              <a:rPr lang="fi-FI" sz="1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tunkeuma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on yleensä pieni, mikä tulee ottaa huomioon asfalttimassan bitumin valinnassa.</a:t>
            </a:r>
          </a:p>
          <a:p>
            <a:r>
              <a:rPr lang="fi-FI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Bitumikaterouhe soveltuu nykyisen tiedon perusteella ensisijaisesti käytettäväksi ABK, ABT ja ABS päällysteissä ja sellaisissa kulutuskerroksissa, joita ei ole suunniteltu </a:t>
            </a:r>
            <a:r>
              <a:rPr lang="fi-FI" sz="18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remix</a:t>
            </a:r>
            <a:r>
              <a:rPr lang="fi-FI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-käsiteltäviksi. 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Nykyisen tiedon ja kokemuksen perusteella bitumikaterouhetta ei voida käyttää matalalämpöasfaltissa eikä PAB-massoissa. Bitumikaterouhetta </a:t>
            </a:r>
            <a:r>
              <a:rPr lang="fi-FI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ei suositella 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käytettäväksi kulutuskerroksissa kohteessa, jonka liikennemäärä KVL &gt; 5000 ajon/d.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59EC3-1559-4CA9-9096-B4C6006A3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46F4-8C55-4BF7-ADC8-8C376520E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87F88-A769-4FE7-B4C5-23D525B0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1AE21-3B85-4E94-9D0D-B8DEB33F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2" r="27395"/>
          <a:stretch/>
        </p:blipFill>
        <p:spPr>
          <a:xfrm>
            <a:off x="7013826" y="202968"/>
            <a:ext cx="3230310" cy="3876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2535E-31DA-485F-9955-78611DDF18C2}"/>
              </a:ext>
            </a:extLst>
          </p:cNvPr>
          <p:cNvSpPr txBox="1"/>
          <p:nvPr/>
        </p:nvSpPr>
        <p:spPr>
          <a:xfrm>
            <a:off x="7112802" y="3432811"/>
            <a:ext cx="28450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bg1"/>
                </a:solidFill>
              </a:rPr>
              <a:t>Kuva https://www.kiertokapula.fi/jatelajit/kattohuopa/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5E04C-2496-4D29-B985-5235D0A7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100" y="4129371"/>
            <a:ext cx="2487069" cy="2010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860A4E-3BEB-449F-A58E-693662510CCE}"/>
              </a:ext>
            </a:extLst>
          </p:cNvPr>
          <p:cNvSpPr txBox="1"/>
          <p:nvPr/>
        </p:nvSpPr>
        <p:spPr>
          <a:xfrm>
            <a:off x="7439156" y="6176774"/>
            <a:ext cx="2027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</a:t>
            </a:r>
            <a:r>
              <a:rPr lang="fi-FI" sz="1000" dirty="0" err="1"/>
              <a:t>Aiju</a:t>
            </a:r>
            <a:r>
              <a:rPr lang="fi-FI" sz="1000" dirty="0"/>
              <a:t> Heinonen, 2017</a:t>
            </a:r>
          </a:p>
        </p:txBody>
      </p:sp>
    </p:spTree>
    <p:extLst>
      <p:ext uri="{BB962C8B-B14F-4D97-AF65-F5344CB8AC3E}">
        <p14:creationId xmlns:p14="http://schemas.microsoft.com/office/powerpoint/2010/main" val="340213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4D2B4E4-7308-4589-A0D2-220593800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967657"/>
              </p:ext>
            </p:extLst>
          </p:nvPr>
        </p:nvGraphicFramePr>
        <p:xfrm>
          <a:off x="2697670" y="3599412"/>
          <a:ext cx="5941060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180">
                  <a:extLst>
                    <a:ext uri="{9D8B030D-6E8A-4147-A177-3AD203B41FA5}">
                      <a16:colId xmlns:a16="http://schemas.microsoft.com/office/drawing/2014/main" val="1558390270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1891952427"/>
                    </a:ext>
                  </a:extLst>
                </a:gridCol>
                <a:gridCol w="2970530">
                  <a:extLst>
                    <a:ext uri="{9D8B030D-6E8A-4147-A177-3AD203B41FA5}">
                      <a16:colId xmlns:a16="http://schemas.microsoft.com/office/drawing/2014/main" val="1696716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Ilmoitettavat tiedot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 dirty="0">
                          <a:effectLst/>
                        </a:rPr>
                        <a:t>Testaustiheys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Vaatimus</a:t>
                      </a:r>
                    </a:p>
                    <a:p>
                      <a:r>
                        <a:rPr lang="fi-FI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2093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Raekokojakauma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1/1200 t 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ilmoitettava, tyyppirakeisuus ja tulosten vaihteluväli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6366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Vesipitoisuus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1/400 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00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Sideainepitoisuus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1/400 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ilmoitettava, tulosten keskiarvo ja vaihteluväli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9491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Sideaineen tunkeuma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1/400 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ilmoitettava, tulosten keskiarvo ja vaihteluväli 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2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Pehmenemispiste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1/400 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ilmoitettava tulosten keskiarvo ja vaihteluväli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6670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Vieraat aineet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1/1200 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200" dirty="0">
                          <a:effectLst/>
                        </a:rPr>
                        <a:t>ilmoitettava, SFS-EN 13108-8 mukainen luokka F5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095576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86838-AAF7-4A51-891C-2D85C4E92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8CE7-B467-441B-B57B-F38D9B21BF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B43A2-4F35-481D-ABA7-F7A460F91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8E47909-F371-49BA-9F7B-83E5F0058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90" y="3254110"/>
            <a:ext cx="60265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Taulukko 53.</a:t>
            </a:r>
            <a:r>
              <a:rPr kumimoji="0" lang="fi-FI" altLang="fi-FI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Bitumikaterouheesta ilmoitettavat tiedot ja ominaisuuksien testaustiheydet.</a:t>
            </a:r>
            <a:endParaRPr kumimoji="0" lang="fi-FI" altLang="fi-F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558CF-15E4-47F9-928F-F391421C21D9}"/>
              </a:ext>
            </a:extLst>
          </p:cNvPr>
          <p:cNvSpPr txBox="1"/>
          <p:nvPr/>
        </p:nvSpPr>
        <p:spPr>
          <a:xfrm>
            <a:off x="617942" y="912989"/>
            <a:ext cx="100854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Bitumikaterouheen käyttö 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edellyttää aina tapauskohtaista asfalttimassan koostumuksen suunnittelua ja se on otettava huomioon massan valmistuksessa käyttämällä joko korkeampaa kiviaineksen lämpötilaa tai pidempää sekoitusaikaa. </a:t>
            </a:r>
            <a:r>
              <a:rPr lang="fi-FI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Yleisenä periaatteena edellytetään, että bitumikaterouhe on CE-merkittyä eurooppalaisen tuotehyväksyntämenettelyn (EAD) mukaan tai valmistajalla on tuotannon laadunvarmistusjärjestelmä. 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Bitumikaterouheen suoritustasoilmoituksessa tai tuoteselosteessa esitetään taulukon 53 mukaiset ominaisuudet. Bitumikaterouheen valmistajan tulee esittää tuotteestaan suunnittelu- ja käyttöohjeet sekä käyttöturvallisuustiedote.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751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4AF9-22E6-451F-BC33-DE6B152C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Lopuksi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9458-54E0-42DD-9868-A27F7E179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Asfalttinormeista järjestetään </a:t>
            </a:r>
            <a:r>
              <a:rPr lang="fi-FI" b="1" dirty="0"/>
              <a:t>Webinaari 29.3.2023 klo 9-12</a:t>
            </a:r>
            <a:r>
              <a:rPr lang="fi-FI" dirty="0"/>
              <a:t>. </a:t>
            </a:r>
            <a:r>
              <a:rPr lang="fi-FI" dirty="0" err="1"/>
              <a:t>Teams</a:t>
            </a:r>
            <a:r>
              <a:rPr lang="fi-FI" dirty="0"/>
              <a:t>-linkki on </a:t>
            </a:r>
            <a:r>
              <a:rPr lang="fi-FI" dirty="0" err="1"/>
              <a:t>PANK:n</a:t>
            </a:r>
            <a:r>
              <a:rPr lang="fi-FI" dirty="0"/>
              <a:t> kotisivuilla ja sen voi pyytää myös sähköpostilla pirjo.kuula@tuni.fi</a:t>
            </a:r>
          </a:p>
          <a:p>
            <a:r>
              <a:rPr lang="fi-FI" dirty="0"/>
              <a:t>Asfalttinormien tilausohjeet </a:t>
            </a:r>
            <a:r>
              <a:rPr lang="fi-FI" dirty="0" err="1"/>
              <a:t>PANK:n</a:t>
            </a:r>
            <a:r>
              <a:rPr lang="fi-FI" dirty="0"/>
              <a:t> kotisivuilla</a:t>
            </a:r>
          </a:p>
          <a:p>
            <a:r>
              <a:rPr lang="fi-FI" dirty="0"/>
              <a:t>Jos huomaatte normissa jotain kommentoitavaa olkaa yhteydessä normitoimikunnan jäseniin</a:t>
            </a:r>
          </a:p>
          <a:p>
            <a:pPr marL="0" indent="0" algn="ctr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ED2F5-8BF9-4DFF-BC76-05CC27253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9E202-16DD-441C-9893-3D8C1451E2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DEBBD-A0A2-4CED-B866-908A783C7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569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F9CE-D918-48B0-826B-DF30AD36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Muutosten yleispiirteet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02E-78C1-439B-9A4A-4446FE31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Lisätty 2017 normin korjauslehtien sisältö</a:t>
            </a:r>
          </a:p>
          <a:p>
            <a:r>
              <a:rPr lang="fi-FI" sz="2800" dirty="0"/>
              <a:t>Korjattu epäselviä tekstejä</a:t>
            </a:r>
          </a:p>
          <a:p>
            <a:r>
              <a:rPr lang="fi-FI" sz="2800" dirty="0"/>
              <a:t>Lisätty joihinkin kohtiin opastavaa tekstiä</a:t>
            </a:r>
          </a:p>
          <a:p>
            <a:r>
              <a:rPr lang="fi-FI" sz="2800" dirty="0"/>
              <a:t>Uutta sisältöä esim. bitumikaterouhe ja matalalämpöasfaltti</a:t>
            </a:r>
          </a:p>
          <a:p>
            <a:r>
              <a:rPr lang="fi-FI" sz="2800" dirty="0"/>
              <a:t>Tehty kaikista muutoksista ja muutosten perusteluista dokumentti, joka on julkaistu </a:t>
            </a:r>
            <a:r>
              <a:rPr lang="fi-FI" sz="2800" dirty="0" err="1"/>
              <a:t>PANK:n</a:t>
            </a:r>
            <a:r>
              <a:rPr lang="fi-FI" sz="2800" dirty="0"/>
              <a:t> kotisivuilla</a:t>
            </a:r>
          </a:p>
          <a:p>
            <a:r>
              <a:rPr lang="fi-FI" sz="2800" dirty="0"/>
              <a:t>Kommentteihin kirjoitettu vastaukset, jotka lähetetään kommentoijille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9F7BD-9F59-4D14-A1DB-7A010E7C7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52534-8BBC-4DE8-946D-7C16C81077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15B2C-F251-42A7-B61F-C7ABD381F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417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0EA4-9167-4AB9-BF0F-6E076774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Päällysteiden vaatimukset: Tieltä otetut massanäytteet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6DB8BBA-81D1-4553-BF20-42AE5056AC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000" dirty="0"/>
              <a:t>Taulukkoa 4 ei sovelleta poranäytteistä määritettyihin sideainepitoisuuksiin ja rakeisuuksiin, </a:t>
            </a:r>
            <a:r>
              <a:rPr lang="fi-FI" sz="2000" b="1" dirty="0"/>
              <a:t>pora-näytteiden arvosteluperusteista on aina sovittava erikseen.</a:t>
            </a:r>
            <a:r>
              <a:rPr lang="fi-FI" sz="2000" dirty="0"/>
              <a:t> Poranäytteestä tutkittu rakeisuus ei vastaa päällysteen eikä massanäytteen rakeisuutta, koska porauksessa päällysteen isot kivet rikkoutuvat ja sideainepitoisuus voi muuttua. Taulukkoa </a:t>
            </a:r>
            <a:r>
              <a:rPr lang="fi-FI" sz="2000" b="1" dirty="0"/>
              <a:t>ei voi käyttää tieltä otetun massanäytteen arvosteluun työmenetelmissä, joissa näytteeseen voi sekoittua kohteen vanhaa päällystettä</a:t>
            </a:r>
            <a:r>
              <a:rPr lang="fi-FI" sz="20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8EA71-436D-4644-B61B-719439B7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BFF81-BD43-4DB4-818E-8BAED08A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408B-4317-4D14-8A12-D65748CB8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</a:t>
            </a:fld>
            <a:endParaRPr lang="fi-FI" dirty="0"/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A8FA05F9-5F39-4C19-A5DB-25CE8A0FC31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1962417"/>
              </p:ext>
            </p:extLst>
          </p:nvPr>
        </p:nvGraphicFramePr>
        <p:xfrm>
          <a:off x="5751320" y="1982624"/>
          <a:ext cx="5885054" cy="3668775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1392964">
                  <a:extLst>
                    <a:ext uri="{9D8B030D-6E8A-4147-A177-3AD203B41FA5}">
                      <a16:colId xmlns:a16="http://schemas.microsoft.com/office/drawing/2014/main" val="3362194188"/>
                    </a:ext>
                  </a:extLst>
                </a:gridCol>
                <a:gridCol w="797278">
                  <a:extLst>
                    <a:ext uri="{9D8B030D-6E8A-4147-A177-3AD203B41FA5}">
                      <a16:colId xmlns:a16="http://schemas.microsoft.com/office/drawing/2014/main" val="2194886171"/>
                    </a:ext>
                  </a:extLst>
                </a:gridCol>
                <a:gridCol w="923703">
                  <a:extLst>
                    <a:ext uri="{9D8B030D-6E8A-4147-A177-3AD203B41FA5}">
                      <a16:colId xmlns:a16="http://schemas.microsoft.com/office/drawing/2014/main" val="3616277515"/>
                    </a:ext>
                  </a:extLst>
                </a:gridCol>
                <a:gridCol w="923703">
                  <a:extLst>
                    <a:ext uri="{9D8B030D-6E8A-4147-A177-3AD203B41FA5}">
                      <a16:colId xmlns:a16="http://schemas.microsoft.com/office/drawing/2014/main" val="2607503228"/>
                    </a:ext>
                  </a:extLst>
                </a:gridCol>
                <a:gridCol w="923703">
                  <a:extLst>
                    <a:ext uri="{9D8B030D-6E8A-4147-A177-3AD203B41FA5}">
                      <a16:colId xmlns:a16="http://schemas.microsoft.com/office/drawing/2014/main" val="4181565008"/>
                    </a:ext>
                  </a:extLst>
                </a:gridCol>
                <a:gridCol w="923703">
                  <a:extLst>
                    <a:ext uri="{9D8B030D-6E8A-4147-A177-3AD203B41FA5}">
                      <a16:colId xmlns:a16="http://schemas.microsoft.com/office/drawing/2014/main" val="3159184471"/>
                    </a:ext>
                  </a:extLst>
                </a:gridCol>
              </a:tblGrid>
              <a:tr h="326254">
                <a:tc rowSpan="2"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effectLst/>
                        </a:rPr>
                        <a:t>Ominaisuus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solidFill>
                            <a:schemeClr val="bg1"/>
                          </a:solidFill>
                          <a:effectLst/>
                        </a:rPr>
                        <a:t>Yksikkö</a:t>
                      </a:r>
                      <a:endParaRPr lang="fi-F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solidFill>
                            <a:schemeClr val="bg1"/>
                          </a:solidFill>
                          <a:effectLst/>
                        </a:rPr>
                        <a:t>Yksittäinen näyte</a:t>
                      </a:r>
                      <a:endParaRPr lang="fi-F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solidFill>
                            <a:schemeClr val="bg1"/>
                          </a:solidFill>
                          <a:effectLst/>
                        </a:rPr>
                        <a:t>Keskiarvo</a:t>
                      </a:r>
                      <a:endParaRPr lang="fi-F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70106"/>
                  </a:ext>
                </a:extLst>
              </a:tr>
              <a:tr h="367822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A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B, C, D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effectLst/>
                        </a:rPr>
                        <a:t>A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B, C, D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211815883"/>
                  </a:ext>
                </a:extLst>
              </a:tr>
              <a:tr h="520242">
                <a:tc>
                  <a:txBody>
                    <a:bodyPr/>
                    <a:lstStyle/>
                    <a:p>
                      <a:pPr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Sideainepitoisuus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massa-%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0,4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0,5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0,3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0,4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903588445"/>
                  </a:ext>
                </a:extLst>
              </a:tr>
              <a:tr h="604639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5,6; 8 tai 11 mm tarkkailuseulan läpäisy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massa-%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6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7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4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6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90996567"/>
                  </a:ext>
                </a:extLst>
              </a:tr>
              <a:tr h="616606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2 tai 4 mm tarkkailuseulan läpäisy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massa-%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4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6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3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5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2864239586"/>
                  </a:ext>
                </a:extLst>
              </a:tr>
              <a:tr h="616606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0,5 mm tarkkailuseulan läpäisy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massa-%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3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5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2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4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606737758"/>
                  </a:ext>
                </a:extLst>
              </a:tr>
              <a:tr h="616606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0,063 mm tarkkailuseulan läpäisy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massa-%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2,0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3,0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± 2,0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 dirty="0">
                          <a:effectLst/>
                        </a:rPr>
                        <a:t>± 3,0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218162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67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FBAED85-8AA8-4512-9BCD-D33FC9C0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Päällysteiden vaatimuksia: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2BAF9F-F4AF-4CB2-A16B-3D1E0B293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01" y="1397419"/>
            <a:ext cx="5157787" cy="804862"/>
          </a:xfrm>
        </p:spPr>
        <p:txBody>
          <a:bodyPr/>
          <a:lstStyle/>
          <a:p>
            <a:r>
              <a:rPr lang="fi-FI" dirty="0"/>
              <a:t>Nastarengaskulumiskestävyys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A750DA4-4050-40A2-9FD4-F91C9D113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591" y="2280820"/>
            <a:ext cx="5157787" cy="3541713"/>
          </a:xfrm>
        </p:spPr>
        <p:txBody>
          <a:bodyPr/>
          <a:lstStyle/>
          <a:p>
            <a:pPr algn="just">
              <a:spcAft>
                <a:spcPts val="600"/>
              </a:spcAft>
              <a:tabLst>
                <a:tab pos="525780" algn="l"/>
                <a:tab pos="789940" algn="l"/>
                <a:tab pos="906780" algn="l"/>
                <a:tab pos="1188720" algn="l"/>
                <a:tab pos="1585595" algn="l"/>
                <a:tab pos="1931670" algn="l"/>
                <a:tab pos="2674620" algn="l"/>
                <a:tab pos="3467100" algn="l"/>
                <a:tab pos="3566160" algn="l"/>
                <a:tab pos="4556760" algn="l"/>
                <a:tab pos="4937760" algn="l"/>
                <a:tab pos="5554980" algn="l"/>
              </a:tabLst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Päällysteen nastarengaskulumiskestävyys määritetään tieltä poratuista näytteistä standardin SFS-EN 12697-16 mukaisella menettelyllä A (</a:t>
            </a:r>
            <a:r>
              <a:rPr lang="fi-FI" sz="1800" spc="-15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Prall</a:t>
            </a: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-menetelmä). Laatuvaatimukset ilmaistaan taulukon 13 mukaisina luokkina. Laadunarviointi tehdään tulosten keskiarvon perusteella.</a:t>
            </a:r>
            <a:r>
              <a:rPr lang="fi-FI" sz="1800" spc="-15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600"/>
              </a:spcAft>
              <a:tabLst>
                <a:tab pos="525780" algn="l"/>
                <a:tab pos="789940" algn="l"/>
                <a:tab pos="906780" algn="l"/>
                <a:tab pos="1188720" algn="l"/>
                <a:tab pos="1585595" algn="l"/>
                <a:tab pos="1931670" algn="l"/>
                <a:tab pos="2674620" algn="l"/>
                <a:tab pos="3467100" algn="l"/>
                <a:tab pos="3566160" algn="l"/>
                <a:tab pos="4556760" algn="l"/>
                <a:tab pos="4937760" algn="l"/>
                <a:tab pos="5554980" algn="l"/>
              </a:tabLst>
            </a:pPr>
            <a:r>
              <a:rPr lang="fi-FI" sz="1800" b="1" spc="-15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HUOM. SRK-menetelmä ei ole enää käytössä.</a:t>
            </a:r>
            <a:endParaRPr lang="fi-FI" sz="18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5FD7F72-8EE9-4D21-B401-85CCF0DE8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2991" y="1328074"/>
            <a:ext cx="5183188" cy="804862"/>
          </a:xfrm>
        </p:spPr>
        <p:txBody>
          <a:bodyPr/>
          <a:lstStyle/>
          <a:p>
            <a:r>
              <a:rPr lang="fi-FI" dirty="0"/>
              <a:t>Vedenkestävyys (uusi)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AF5F122B-E5F4-4804-84D9-382B3958F16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79392954"/>
              </p:ext>
            </p:extLst>
          </p:nvPr>
        </p:nvGraphicFramePr>
        <p:xfrm>
          <a:off x="476901" y="4418825"/>
          <a:ext cx="5183186" cy="1403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3318">
                  <a:extLst>
                    <a:ext uri="{9D8B030D-6E8A-4147-A177-3AD203B41FA5}">
                      <a16:colId xmlns:a16="http://schemas.microsoft.com/office/drawing/2014/main" val="3597660888"/>
                    </a:ext>
                  </a:extLst>
                </a:gridCol>
                <a:gridCol w="3809868">
                  <a:extLst>
                    <a:ext uri="{9D8B030D-6E8A-4147-A177-3AD203B41FA5}">
                      <a16:colId xmlns:a16="http://schemas.microsoft.com/office/drawing/2014/main" val="1427105647"/>
                    </a:ext>
                  </a:extLst>
                </a:gridCol>
              </a:tblGrid>
              <a:tr h="423477"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Prall-kulumisluokka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Prall-arvo Abr</a:t>
                      </a:r>
                      <a:r>
                        <a:rPr lang="fi-FI" sz="1100" spc="-15" baseline="-25000">
                          <a:effectLst/>
                        </a:rPr>
                        <a:t>A</a:t>
                      </a:r>
                      <a:r>
                        <a:rPr lang="fi-FI" sz="1100" spc="-15">
                          <a:effectLst/>
                        </a:rPr>
                        <a:t> (ml)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017811616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I 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spcAft>
                          <a:spcPts val="270"/>
                        </a:spcAft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i-FI" sz="1100">
                          <a:effectLst/>
                        </a:rPr>
                        <a:t> 22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757637056"/>
                  </a:ext>
                </a:extLst>
              </a:tr>
              <a:tr h="233214"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II 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i-FI" sz="1100">
                          <a:effectLst/>
                        </a:rPr>
                        <a:t> 30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525692808"/>
                  </a:ext>
                </a:extLst>
              </a:tr>
              <a:tr h="233214"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III 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i-FI" sz="1100">
                          <a:effectLst/>
                        </a:rPr>
                        <a:t> 38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34734211"/>
                  </a:ext>
                </a:extLst>
              </a:tr>
              <a:tr h="233214">
                <a:tc>
                  <a:txBody>
                    <a:bodyPr/>
                    <a:lstStyle/>
                    <a:p>
                      <a:pPr algn="ctr">
                        <a:spcBef>
                          <a:spcPts val="450"/>
                        </a:spcBef>
                        <a:tabLst>
                          <a:tab pos="-822960" algn="l"/>
                          <a:tab pos="525780" algn="l"/>
                          <a:tab pos="790575" algn="l"/>
                          <a:tab pos="906780" algn="l"/>
                          <a:tab pos="1188720" algn="l"/>
                          <a:tab pos="1586230" algn="l"/>
                          <a:tab pos="1931670" algn="l"/>
                          <a:tab pos="2674620" algn="l"/>
                          <a:tab pos="3467100" algn="l"/>
                          <a:tab pos="3566160" algn="l"/>
                          <a:tab pos="4556760" algn="l"/>
                          <a:tab pos="4937760" algn="l"/>
                          <a:tab pos="5554980" algn="l"/>
                        </a:tabLst>
                      </a:pPr>
                      <a:r>
                        <a:rPr lang="fi-FI" sz="1100" spc="-15">
                          <a:effectLst/>
                        </a:rPr>
                        <a:t>IV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i-FI" sz="1100" dirty="0">
                          <a:effectLst/>
                        </a:rPr>
                        <a:t> 46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954946482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A7717-3A00-410D-B0F8-9159AE8A62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CACD06-D6D9-43DF-9AB3-9F356404296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97D4-7CA0-4252-A5EA-BD26C527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4</a:t>
            </a:fld>
            <a:endParaRPr lang="fi-FI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8FC94B3-2B8F-4ADD-B0FA-32A35A1DA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126794"/>
              </p:ext>
            </p:extLst>
          </p:nvPr>
        </p:nvGraphicFramePr>
        <p:xfrm>
          <a:off x="5950785" y="3034923"/>
          <a:ext cx="5634910" cy="160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6523">
                  <a:extLst>
                    <a:ext uri="{9D8B030D-6E8A-4147-A177-3AD203B41FA5}">
                      <a16:colId xmlns:a16="http://schemas.microsoft.com/office/drawing/2014/main" val="4039595874"/>
                    </a:ext>
                  </a:extLst>
                </a:gridCol>
                <a:gridCol w="1016944">
                  <a:extLst>
                    <a:ext uri="{9D8B030D-6E8A-4147-A177-3AD203B41FA5}">
                      <a16:colId xmlns:a16="http://schemas.microsoft.com/office/drawing/2014/main" val="3977396936"/>
                    </a:ext>
                  </a:extLst>
                </a:gridCol>
                <a:gridCol w="1016292">
                  <a:extLst>
                    <a:ext uri="{9D8B030D-6E8A-4147-A177-3AD203B41FA5}">
                      <a16:colId xmlns:a16="http://schemas.microsoft.com/office/drawing/2014/main" val="532271673"/>
                    </a:ext>
                  </a:extLst>
                </a:gridCol>
                <a:gridCol w="840282">
                  <a:extLst>
                    <a:ext uri="{9D8B030D-6E8A-4147-A177-3AD203B41FA5}">
                      <a16:colId xmlns:a16="http://schemas.microsoft.com/office/drawing/2014/main" val="4105197227"/>
                    </a:ext>
                  </a:extLst>
                </a:gridCol>
                <a:gridCol w="1284869">
                  <a:extLst>
                    <a:ext uri="{9D8B030D-6E8A-4147-A177-3AD203B41FA5}">
                      <a16:colId xmlns:a16="http://schemas.microsoft.com/office/drawing/2014/main" val="40687735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Ominaisuus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>
                          <a:effectLst/>
                        </a:rPr>
                        <a:t>Asfalttityyppi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</a:rPr>
                        <a:t>Luokka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</a:rPr>
                        <a:t>Vaatimus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>
                          <a:effectLst/>
                        </a:rPr>
                        <a:t>Menetelmä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1269406322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ITSR- tarttuvuusluku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effectLst/>
                        </a:rPr>
                        <a:t>AB, SMA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effectLst/>
                        </a:rPr>
                        <a:t>ITSR</a:t>
                      </a:r>
                      <a:r>
                        <a:rPr lang="de-DE" sz="1200" baseline="-25000" dirty="0">
                          <a:effectLst/>
                        </a:rPr>
                        <a:t>75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fi-FI" sz="1200">
                          <a:effectLst/>
                        </a:rPr>
                        <a:t> 75 %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</a:rPr>
                        <a:t>SFS-EN 12697-12, menetelmä A *)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1877326109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Halkaisuvetolujuus (kuivana säilytetyt kappaleet) **)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effectLst/>
                        </a:rPr>
                        <a:t>AB, SMA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effectLst/>
                        </a:rPr>
                        <a:t>-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>
                          <a:effectLst/>
                        </a:rPr>
                        <a:t>Ilmoitettava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>
                          <a:effectLst/>
                        </a:rPr>
                        <a:t>SFS-EN 12697-23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1399254309"/>
                  </a:ext>
                </a:extLst>
              </a:tr>
            </a:tbl>
          </a:graphicData>
        </a:graphic>
      </p:graphicFrame>
      <p:sp>
        <p:nvSpPr>
          <p:cNvPr id="23" name="Rectangle 3">
            <a:extLst>
              <a:ext uri="{FF2B5EF4-FFF2-40B4-BE49-F238E27FC236}">
                <a16:creationId xmlns:a16="http://schemas.microsoft.com/office/drawing/2014/main" id="{1BD8440A-3146-4779-992F-7E24731F3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785" y="4841578"/>
            <a:ext cx="56886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</a:pP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*) Testauslämpötila on +10 °C.</a:t>
            </a:r>
            <a:endParaRPr kumimoji="0" lang="fi-FI" altLang="fi-FI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/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**) Tietoa kerätään, jotta voidaan asettaa vaatimus </a:t>
            </a:r>
            <a:r>
              <a:rPr lang="fi-FI" altLang="fi-FI" sz="12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tulevaisuudessa</a:t>
            </a:r>
            <a:r>
              <a:rPr lang="fi-FI" altLang="fi-FI" sz="8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kumimoji="0" lang="fi-FI" altLang="fi-FI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</a:pPr>
            <a:endParaRPr kumimoji="0" lang="fi-FI" alt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</a:pP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Massan suunnittelun yhteydessä vedenkestävyys määritetään kohdan 7.2.3. mukaan.</a:t>
            </a:r>
            <a:endParaRPr kumimoji="0" lang="fi-FI" altLang="fi-F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651AD6-EA2B-4E9E-969E-B49CF7E425C6}"/>
              </a:ext>
            </a:extLst>
          </p:cNvPr>
          <p:cNvSpPr txBox="1"/>
          <p:nvPr/>
        </p:nvSpPr>
        <p:spPr>
          <a:xfrm>
            <a:off x="5875805" y="2280820"/>
            <a:ext cx="5892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5463" algn="l"/>
                <a:tab pos="790575" algn="l"/>
                <a:tab pos="906463" algn="l"/>
                <a:tab pos="1189038" algn="l"/>
                <a:tab pos="1585913" algn="l"/>
                <a:tab pos="1931988" algn="l"/>
                <a:tab pos="2674938" algn="l"/>
                <a:tab pos="3467100" algn="l"/>
                <a:tab pos="3565525" algn="l"/>
                <a:tab pos="4556125" algn="l"/>
                <a:tab pos="4937125" algn="l"/>
                <a:tab pos="5554663" algn="l"/>
              </a:tabLst>
            </a:pPr>
            <a:r>
              <a:rPr kumimoji="0" lang="fi-FI" altLang="fi-FI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Taulukko 15</a:t>
            </a:r>
            <a:r>
              <a:rPr kumimoji="0" lang="fi-FI" altLang="fi-FI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Tieltä porattujen näytteiden vedenkestävyysvaatimukset. </a:t>
            </a:r>
            <a:endParaRPr kumimoji="0" lang="fi-FI" altLang="fi-FI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BF3D9-DE5E-43E6-833B-168CEAB15EBC}"/>
              </a:ext>
            </a:extLst>
          </p:cNvPr>
          <p:cNvSpPr txBox="1"/>
          <p:nvPr/>
        </p:nvSpPr>
        <p:spPr>
          <a:xfrm>
            <a:off x="406591" y="5924533"/>
            <a:ext cx="5829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Jos on käytetty polymeerimodifioitua sideainetta, menetelmä 12697-16 A ei sovellu.</a:t>
            </a:r>
          </a:p>
        </p:txBody>
      </p:sp>
    </p:spTree>
    <p:extLst>
      <p:ext uri="{BB962C8B-B14F-4D97-AF65-F5344CB8AC3E}">
        <p14:creationId xmlns:p14="http://schemas.microsoft.com/office/powerpoint/2010/main" val="126115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2BF6-1AF1-45B7-B337-3A2F5F4D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Matalalämpöasfaltti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5ABF-0C6A-415A-A8FE-CA4783B2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14" y="1557339"/>
            <a:ext cx="10515600" cy="4351338"/>
          </a:xfrm>
        </p:spPr>
        <p:txBody>
          <a:bodyPr/>
          <a:lstStyle/>
          <a:p>
            <a:r>
              <a:rPr lang="fi-FI" sz="1800" i="1" u="sng" dirty="0"/>
              <a:t>Opastavaa tekstiä: </a:t>
            </a:r>
          </a:p>
          <a:p>
            <a:pPr lvl="1"/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Tällä hetkellä Suomessa ja muissa Pohjoismaissa </a:t>
            </a:r>
            <a:r>
              <a:rPr lang="fi-FI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yleisin tekniikka on bitumin vaahdottaminen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joka saadaan aikaan lisäämällä pieni määrä vettä bitumin joukkoon, jolloin bitumin tilavuus kasvaa ja samalla viskositeetti pienenee väliaikaisesti. Tämän avulla bitumi levittyy kiviaineksen pinnalle alemmissa lämpötiloissa. </a:t>
            </a:r>
          </a:p>
          <a:p>
            <a:pPr lvl="1"/>
            <a:r>
              <a:rPr lang="fi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Lisäaineiden käytöstä Suomessa on toistaiseksi vähän kokemuksia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. Lisäaineiden toimintatavat ovat erilaisia ja niitä on kaupallisesti tarjolla useita erilaisia. Lisäaineet voivat olla erilaisia kemiallisia yhdisteitä tai pitkäketjuisia orgaanisia aineita. Lisäaineet vaikuttavat jossain määrin myös päällysteiden toiminnallisiin ominaisuuksiin.</a:t>
            </a:r>
            <a:r>
              <a:rPr lang="fi-FI" sz="1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Kansainvälisten tutkimusten mukaan orgaaniset lisäaineet soveltuvat huonommin kylmiin olosuhteisiin.</a:t>
            </a:r>
            <a:endParaRPr lang="fi-FI" sz="1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1"/>
            <a:r>
              <a:rPr lang="fi-FI" sz="1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Vaahdotustekniikkaa käytettäessä matalalämpöasfaltti suunnitellaan ja testataan laboratoriossa samalla tavalla kuin kuumamassat, koska vaahdotustekniikan käyttö laboratorio-olosuhteissa on vaikea toteuttaa ja sisältää työturvallisuusriskejä. </a:t>
            </a:r>
          </a:p>
          <a:p>
            <a:r>
              <a:rPr lang="fi-FI" sz="2000" i="1" u="sng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Vaatimuksia ja käytön rajoituksia:</a:t>
            </a:r>
          </a:p>
          <a:p>
            <a:pPr lvl="1"/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Käytettävät raaka-aineet täyttävät samat vaatimukset kuin kuumana valmistettavissa asfalttimassoissa. Valmiin päällysteen laatuvaatimukset ovat samat kuin kuumapäällysteillä.</a:t>
            </a:r>
          </a:p>
          <a:p>
            <a:pPr lvl="1"/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Lisäaineiden käyttö on dokumentoitava vastaavalla tavalla kuin muutkin raaka-aineet ja lisäaineista on oltava käyttöturvallisuustiedote. </a:t>
            </a:r>
            <a:endParaRPr lang="fi-FI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Polymeerimodifioitua bitumia tai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gilsoniittiä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sisältävää massaa ei voida valmistaa matalalämpöisenä. Myöskään valuasfalttia ei voi valmistaa matalalämpöisenä.</a:t>
            </a:r>
          </a:p>
          <a:p>
            <a:pPr lvl="1"/>
            <a:endParaRPr lang="fi-FI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2F99A-145D-400D-A58D-41F43FF69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794E9-855F-411C-8860-647D67702E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7BDE2-6503-48BA-9B02-5D40E0BA4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454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7D29ED-9AEA-43DA-AA62-2274F876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7.2.3 Vedenkestävyys</a:t>
            </a:r>
            <a:br>
              <a:rPr lang="fi-FI" sz="4000" b="1" dirty="0">
                <a:effectLst/>
                <a:latin typeface="Arial" panose="020B0604020202020204" pitchFamily="34" charset="0"/>
              </a:rPr>
            </a:br>
            <a:endParaRPr lang="fi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32EAE8-9919-4F41-9497-7B9FAD4AE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0" y="1549026"/>
            <a:ext cx="5181600" cy="3693422"/>
          </a:xfrm>
        </p:spPr>
        <p:txBody>
          <a:bodyPr/>
          <a:lstStyle/>
          <a:p>
            <a:pPr marL="0" indent="0" algn="just">
              <a:buNone/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Vedenkestävyys voidaan osoittaa kahdella tavalla:</a:t>
            </a:r>
            <a:endParaRPr lang="fi-FI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Menetelmällä PANK 4301B, joka kuvaa kiviaineksen ja bitumin yhteensopivuutta, kun käytetään samaa AA11-massan koostumusta</a:t>
            </a:r>
            <a:endParaRPr lang="fi-FI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Suunnittelun mukaisella massalla standardin SFS-EN 12697-12 mukaisella menettelyllä A</a:t>
            </a:r>
            <a:endParaRPr lang="fi-FI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Standardin SFS-EN 12697-12 mukainen halkaisuvetolujuus määritetään +10 </a:t>
            </a: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± </a:t>
            </a: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 °C lämpötilassa.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i-FI" sz="1800" spc="-15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Menetelmässä PANK-4301B asfalttimassaan käytettävistä bitumista ja kiviaineksesta valmistetaan AA11-massa, joka testataan standardin SFS-EN 12697-12 mukaisella menettelyllä A.</a:t>
            </a:r>
            <a:r>
              <a:rPr lang="fi-FI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Menetelmän PANK 4301B mukaista testiä voidaan käyttää myös PAB-B massojen vedenkestävyyden osoittamiseen, silloin kun käytetty kiviaines on kuivattu. 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61506-61C1-4991-9024-613630DAF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99A0A-0633-49CB-AFF8-A2CFBDFF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94D6F-DDA7-4B52-B230-99D20BA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C63DC3E-46F5-4F0F-8648-EABA10DEE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432290"/>
            <a:ext cx="5387465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Uusi vaatimus:</a:t>
            </a:r>
          </a:p>
          <a:p>
            <a:r>
              <a:rPr lang="fi-FI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Suunnittelun mukaisten AB- ja SMA-massan vedenkestävyyden testauksessa standardin SFS-EN 12697-12 A mukaisten kuivana säilytettyjen näytteiden halkaisuvetolujuustulosten keskiarvon tulee olla &gt; 1500 kPa.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Vaatimus perustuu kerättyyn tietoon ja ruotsalaisiin tutkimuksiin</a:t>
            </a:r>
            <a:endParaRPr lang="fi-FI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i-FI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923EB-9673-4A35-9CDA-98E94DF7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26"/>
          <a:stretch/>
        </p:blipFill>
        <p:spPr>
          <a:xfrm>
            <a:off x="6600002" y="3940085"/>
            <a:ext cx="4133850" cy="1963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6658ED-7F84-4143-811C-AB1C3DC6A7C3}"/>
              </a:ext>
            </a:extLst>
          </p:cNvPr>
          <p:cNvSpPr txBox="1"/>
          <p:nvPr/>
        </p:nvSpPr>
        <p:spPr>
          <a:xfrm>
            <a:off x="6547498" y="5949949"/>
            <a:ext cx="548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Guo et al. A state-of-the-art review on interfacial behavior between asphalt binder and mineral aggregate. Frontiers of Structural and Civil Engineering 2017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459547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153F-C6B9-4AE4-BC2B-DB7EB4AD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Kiviaineksen vaatimukset: Testaustaajuudet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C1B211-6049-4393-9667-8C1491FF7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Kiviainestuotteet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427DEE-6770-4C28-A7B3-1813EF004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Tuotantopaikkakohtaiset ominaisuudet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A0BE9-BEA8-48D2-AD6E-E09DCBBC92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04D4A-DCEB-4AFF-A869-71EE4DAA79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1BEA0-FDDC-45E9-8358-4F12478D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7</a:t>
            </a:fld>
            <a:endParaRPr lang="fi-FI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C81E702F-5ABD-4B19-8F2F-FE830E38F52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59566914"/>
              </p:ext>
            </p:extLst>
          </p:nvPr>
        </p:nvGraphicFramePr>
        <p:xfrm>
          <a:off x="6026727" y="2754384"/>
          <a:ext cx="5303520" cy="31577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96997">
                  <a:extLst>
                    <a:ext uri="{9D8B030D-6E8A-4147-A177-3AD203B41FA5}">
                      <a16:colId xmlns:a16="http://schemas.microsoft.com/office/drawing/2014/main" val="2575198325"/>
                    </a:ext>
                  </a:extLst>
                </a:gridCol>
                <a:gridCol w="2158300">
                  <a:extLst>
                    <a:ext uri="{9D8B030D-6E8A-4147-A177-3AD203B41FA5}">
                      <a16:colId xmlns:a16="http://schemas.microsoft.com/office/drawing/2014/main" val="1238596227"/>
                    </a:ext>
                  </a:extLst>
                </a:gridCol>
                <a:gridCol w="1348223">
                  <a:extLst>
                    <a:ext uri="{9D8B030D-6E8A-4147-A177-3AD203B41FA5}">
                      <a16:colId xmlns:a16="http://schemas.microsoft.com/office/drawing/2014/main" val="1079323528"/>
                    </a:ext>
                  </a:extLst>
                </a:gridCol>
              </a:tblGrid>
              <a:tr h="380294"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Testattava ominaisuus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Suositeltu vähimmäistestaustiheys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Testausmenetelmä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152466"/>
                  </a:ext>
                </a:extLst>
              </a:tr>
              <a:tr h="38029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Kiintotiheys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kahdessa vuodessa raekoon mukaan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1097-6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33405"/>
                  </a:ext>
                </a:extLst>
              </a:tr>
              <a:tr h="38029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Vedenimeytyminen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kahdessa vuodessa raekoon mukaan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1097-6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21895"/>
                  </a:ext>
                </a:extLst>
              </a:tr>
              <a:tr h="570442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Jäädytys-sulatuskestävyys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vuodessa, jos vedenimeytyminen on &gt; 1 % tai luvun 8.5.1 vaatimusten mukaan.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1367-6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98068"/>
                  </a:ext>
                </a:extLst>
              </a:tr>
              <a:tr h="570442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Petrografinen kuvaus ja mineraalikoostumus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vuodessa tuotantovuosittain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932-3, PANK 2302, SFS-EN 12407 (poikkeustapauksissa </a:t>
                      </a:r>
                      <a:r>
                        <a:rPr lang="fi-FI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PANK 2303)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254874"/>
                  </a:ext>
                </a:extLst>
              </a:tr>
              <a:tr h="38029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Hienoaineksen ominaispinta-ala 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vuodessa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PANK 2401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693147"/>
                  </a:ext>
                </a:extLst>
              </a:tr>
              <a:tr h="38029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Hienoaineksen veden adsorptio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Vähintään kerran vuodessa kohdan 8.5.3 mukaan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PANK 2108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880" marR="66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989695"/>
                  </a:ext>
                </a:extLst>
              </a:tr>
            </a:tbl>
          </a:graphicData>
        </a:graphic>
      </p:graphicFrame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C1E5FB73-3D8F-40B2-8A38-64DE1741D7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1373676"/>
              </p:ext>
            </p:extLst>
          </p:nvPr>
        </p:nvGraphicFramePr>
        <p:xfrm>
          <a:off x="410401" y="2801389"/>
          <a:ext cx="5158550" cy="3042357"/>
        </p:xfrm>
        <a:graphic>
          <a:graphicData uri="http://schemas.openxmlformats.org/drawingml/2006/table">
            <a:tbl>
              <a:tblPr firstRow="1" firstCol="1" bandRow="1"/>
              <a:tblGrid>
                <a:gridCol w="1947504">
                  <a:extLst>
                    <a:ext uri="{9D8B030D-6E8A-4147-A177-3AD203B41FA5}">
                      <a16:colId xmlns:a16="http://schemas.microsoft.com/office/drawing/2014/main" val="1116771945"/>
                    </a:ext>
                  </a:extLst>
                </a:gridCol>
                <a:gridCol w="1948111">
                  <a:extLst>
                    <a:ext uri="{9D8B030D-6E8A-4147-A177-3AD203B41FA5}">
                      <a16:colId xmlns:a16="http://schemas.microsoft.com/office/drawing/2014/main" val="1273265348"/>
                    </a:ext>
                  </a:extLst>
                </a:gridCol>
                <a:gridCol w="1262935">
                  <a:extLst>
                    <a:ext uri="{9D8B030D-6E8A-4147-A177-3AD203B41FA5}">
                      <a16:colId xmlns:a16="http://schemas.microsoft.com/office/drawing/2014/main" val="2459537796"/>
                    </a:ext>
                  </a:extLst>
                </a:gridCol>
              </a:tblGrid>
              <a:tr h="357924"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Testattava ominaisuus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Suositeltu vähimmäistestaustiheys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Testausmenetelmä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750040"/>
                  </a:ext>
                </a:extLst>
              </a:tr>
              <a:tr h="53688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Rakeisuus (kokonaistuotantomäärä 0-5000 t)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1/työvuoro tai 1/500 t**)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933-1 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(pesuseulonta)</a:t>
                      </a:r>
                      <a:r>
                        <a:rPr lang="fi-FI" sz="11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988631"/>
                  </a:ext>
                </a:extLst>
              </a:tr>
              <a:tr h="53688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Rakeisuus (kokonaistuotantomäärä &gt;5000 t)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1/työvuoro tai 1/1000 t**)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933-1 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(pesuseulonta)</a:t>
                      </a:r>
                      <a:r>
                        <a:rPr lang="fi-FI" sz="11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352150"/>
                  </a:ext>
                </a:extLst>
              </a:tr>
              <a:tr h="35792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Hienoaineksen määrä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Karkea kiviaines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1/työvuoro tai 1/1000 t**)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1/2000 t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933-1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(pesuseulonta)</a:t>
                      </a:r>
                      <a:r>
                        <a:rPr lang="fi-FI" sz="11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850550"/>
                  </a:ext>
                </a:extLst>
              </a:tr>
              <a:tr h="178962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Litteysluku/lajite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1/viikko tai 1/2000 t **)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933-3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998345"/>
                  </a:ext>
                </a:extLst>
              </a:tr>
              <a:tr h="357924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Kuulamyllyarvo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1/6000 t tai 1/3000 t luvun 8.4.1 mukaan ***)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1097-9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318726"/>
                  </a:ext>
                </a:extLst>
              </a:tr>
              <a:tr h="53688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Murtopintaisten rakeiden osuus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Vain soramurskeet,</a:t>
                      </a: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1/ 6000 t tai vähintään kerran kuukaudessa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933-5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966024"/>
                  </a:ext>
                </a:extLst>
              </a:tr>
              <a:tr h="178962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Humuspitoisuus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Vain soramurskeet,</a:t>
                      </a: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1/ 6000 t</a:t>
                      </a:r>
                      <a:endParaRPr lang="fi-FI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SFS-EN 1744-1</a:t>
                      </a:r>
                      <a:endParaRPr lang="fi-FI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534" marR="6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548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7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F6A71BE-D7BE-E881-BDE0-A15FF681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08051"/>
            <a:ext cx="10878284" cy="649288"/>
          </a:xfrm>
        </p:spPr>
        <p:txBody>
          <a:bodyPr/>
          <a:lstStyle/>
          <a:p>
            <a:r>
              <a:rPr lang="fi-FI" altLang="fi-FI" sz="2400" b="0" dirty="0">
                <a:latin typeface="+mn-lt"/>
              </a:rPr>
              <a:t>Yksiajorataisen tien tai kadun kiviaineksen nastarengaskulutuskestävyysluokan ja litteyslukuluokan </a:t>
            </a:r>
            <a:r>
              <a:rPr lang="fi-FI" altLang="fi-FI" sz="2400" dirty="0">
                <a:latin typeface="+mn-lt"/>
              </a:rPr>
              <a:t>alustavia valintaperusteita</a:t>
            </a:r>
            <a:r>
              <a:rPr lang="fi-FI" altLang="fi-FI" sz="2400" b="0" dirty="0">
                <a:latin typeface="+mn-lt"/>
              </a:rPr>
              <a:t> liikennemäärän perusteella. </a:t>
            </a:r>
            <a:br>
              <a:rPr lang="fi-FI" altLang="fi-FI" sz="2400" b="0" dirty="0">
                <a:latin typeface="+mn-lt"/>
              </a:rPr>
            </a:br>
            <a:endParaRPr lang="en-US" sz="240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C50DE3B-74C7-456A-A4FF-8978F115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135" y="1797757"/>
            <a:ext cx="5181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kumimoji="0" lang="fi-FI" altLang="fi-FI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*) Jos KVL on alle 500 autoa/vrk, luokan A</a:t>
            </a:r>
            <a:r>
              <a:rPr kumimoji="0" lang="fi-FI" altLang="fi-FI" b="0" i="1" u="none" strike="noStrike" cap="none" normalizeH="0" baseline="-30000" dirty="0">
                <a:ln>
                  <a:noFill/>
                </a:ln>
                <a:effectLst/>
                <a:latin typeface="+mn-lt"/>
              </a:rPr>
              <a:t>N</a:t>
            </a:r>
            <a:r>
              <a:rPr kumimoji="0" lang="fi-FI" altLang="fi-FI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30 kiviainesta voidaan käyttää, litteysluvuksi valitaan luokka FI</a:t>
            </a:r>
            <a:r>
              <a:rPr kumimoji="0" lang="fi-FI" altLang="fi-FI" b="0" i="1" u="none" strike="noStrike" cap="none" normalizeH="0" baseline="-30000" dirty="0">
                <a:ln>
                  <a:noFill/>
                </a:ln>
                <a:effectLst/>
                <a:latin typeface="+mn-lt"/>
              </a:rPr>
              <a:t>35</a:t>
            </a:r>
            <a:r>
              <a:rPr kumimoji="0" lang="fi-FI" altLang="fi-FI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fi-FI" altLang="fi-FI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kumimoji="0" lang="fi-FI" altLang="fi-FI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**) Kiviaineksen valinnan ratkaisee valittu asfaltin kulumisluokka.</a:t>
            </a:r>
            <a:endParaRPr kumimoji="0" lang="fi-FI" altLang="fi-FI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kumimoji="0" lang="fi-FI" altLang="fi-FI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***) Vaiheittain rakennettaessa talven yli liikenteelle jääville päällysteille asetetaan vaatimukset tapauskohtaisesti. </a:t>
            </a:r>
            <a:endParaRPr kumimoji="0" lang="fi-FI" altLang="fi-FI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kumimoji="0" lang="fi-FI" altLang="fi-FI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Valuasfalttien kiviainesvaatimukset valitaan tapauskohtaisesti.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0ECBA5BC-C1E3-7E32-7BE4-C25487FC7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362614"/>
            <a:ext cx="6778800" cy="25401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6BDDDAA-2C23-423D-A026-C24C086B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6789" y="6362614"/>
            <a:ext cx="766827" cy="254172"/>
          </a:xfrm>
        </p:spPr>
        <p:txBody>
          <a:bodyPr vert="horz" lIns="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13.3.2023</a:t>
            </a:fld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C8D8E4-E039-4391-8BFE-085C987F9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8205" y="6362614"/>
            <a:ext cx="375932" cy="254015"/>
          </a:xfrm>
        </p:spPr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7452A36-BEAA-44BB-8B60-4A78BBFF3A5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910584"/>
              </p:ext>
            </p:extLst>
          </p:nvPr>
        </p:nvGraphicFramePr>
        <p:xfrm>
          <a:off x="642030" y="1958060"/>
          <a:ext cx="5966586" cy="3835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884">
                  <a:extLst>
                    <a:ext uri="{9D8B030D-6E8A-4147-A177-3AD203B41FA5}">
                      <a16:colId xmlns:a16="http://schemas.microsoft.com/office/drawing/2014/main" val="822393289"/>
                    </a:ext>
                  </a:extLst>
                </a:gridCol>
                <a:gridCol w="1023810">
                  <a:extLst>
                    <a:ext uri="{9D8B030D-6E8A-4147-A177-3AD203B41FA5}">
                      <a16:colId xmlns:a16="http://schemas.microsoft.com/office/drawing/2014/main" val="2131291945"/>
                    </a:ext>
                  </a:extLst>
                </a:gridCol>
                <a:gridCol w="1131946">
                  <a:extLst>
                    <a:ext uri="{9D8B030D-6E8A-4147-A177-3AD203B41FA5}">
                      <a16:colId xmlns:a16="http://schemas.microsoft.com/office/drawing/2014/main" val="2084490215"/>
                    </a:ext>
                  </a:extLst>
                </a:gridCol>
                <a:gridCol w="1240081">
                  <a:extLst>
                    <a:ext uri="{9D8B030D-6E8A-4147-A177-3AD203B41FA5}">
                      <a16:colId xmlns:a16="http://schemas.microsoft.com/office/drawing/2014/main" val="3774362776"/>
                    </a:ext>
                  </a:extLst>
                </a:gridCol>
                <a:gridCol w="1127865">
                  <a:extLst>
                    <a:ext uri="{9D8B030D-6E8A-4147-A177-3AD203B41FA5}">
                      <a16:colId xmlns:a16="http://schemas.microsoft.com/office/drawing/2014/main" val="1319424883"/>
                    </a:ext>
                  </a:extLst>
                </a:gridCol>
              </a:tblGrid>
              <a:tr h="520925">
                <a:tc>
                  <a:txBody>
                    <a:bodyPr/>
                    <a:lstStyle/>
                    <a:p>
                      <a:r>
                        <a:rPr lang="fi-FI" sz="1400" dirty="0">
                          <a:effectLst/>
                        </a:rPr>
                        <a:t>Nopeusrajoitus</a:t>
                      </a:r>
                    </a:p>
                    <a:p>
                      <a:r>
                        <a:rPr lang="fi-FI" sz="1400" dirty="0">
                          <a:effectLst/>
                        </a:rPr>
                        <a:t>(km/h)</a:t>
                      </a:r>
                      <a:endParaRPr lang="fi-FI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Liikennemäärä KVL (autoa/vrk) *)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85250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</a:rPr>
                        <a:t>≥ 80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500-2000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2000-5000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5000-10000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&gt; 10000**)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39227096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</a:rPr>
                        <a:t>&lt; 80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500-3000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3000-6000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6000-12000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&gt; 12000**)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99838961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</a:rPr>
                        <a:t>Asfalttityyppi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Kiviaineksen kuulamyllyarvon ja litteysluvun luokka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81636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SMA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10/FI</a:t>
                      </a:r>
                      <a:r>
                        <a:rPr lang="de-DE" sz="1400" baseline="-25000">
                          <a:effectLst/>
                        </a:rPr>
                        <a:t>15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10/FI</a:t>
                      </a:r>
                      <a:r>
                        <a:rPr lang="de-DE" sz="1400" baseline="-25000">
                          <a:effectLst/>
                        </a:rPr>
                        <a:t>15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7/FI</a:t>
                      </a:r>
                      <a:r>
                        <a:rPr lang="de-DE" sz="1400" baseline="-25000">
                          <a:effectLst/>
                        </a:rPr>
                        <a:t>15</a:t>
                      </a:r>
                      <a:r>
                        <a:rPr lang="de-DE" sz="1400">
                          <a:effectLst/>
                        </a:rPr>
                        <a:t> 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3863357"/>
                  </a:ext>
                </a:extLst>
              </a:tr>
              <a:tr h="520925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AB kulutuskerros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14/FI</a:t>
                      </a:r>
                      <a:r>
                        <a:rPr lang="de-DE" sz="1400" baseline="-25000">
                          <a:effectLst/>
                        </a:rPr>
                        <a:t>20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10/FI</a:t>
                      </a:r>
                      <a:r>
                        <a:rPr lang="de-DE" sz="1400" baseline="-25000">
                          <a:effectLst/>
                        </a:rPr>
                        <a:t>20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7/FI</a:t>
                      </a:r>
                      <a:r>
                        <a:rPr lang="de-DE" sz="1400" baseline="-25000">
                          <a:effectLst/>
                        </a:rPr>
                        <a:t>15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63599102"/>
                  </a:ext>
                </a:extLst>
              </a:tr>
              <a:tr h="520925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AB muut kerrokset ***)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573415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ABK, ABS***)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19431629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PAB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30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3662759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</a:rPr>
                        <a:t>SIP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20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A</a:t>
                      </a:r>
                      <a:r>
                        <a:rPr lang="fi-FI" sz="1400" baseline="-25000">
                          <a:effectLst/>
                        </a:rPr>
                        <a:t>N</a:t>
                      </a:r>
                      <a:r>
                        <a:rPr lang="fi-FI" sz="1400">
                          <a:effectLst/>
                        </a:rPr>
                        <a:t>14/FI</a:t>
                      </a:r>
                      <a:r>
                        <a:rPr lang="fi-FI" sz="1400" baseline="-25000">
                          <a:effectLst/>
                        </a:rPr>
                        <a:t>20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3427675"/>
                  </a:ext>
                </a:extLst>
              </a:tr>
              <a:tr h="284142"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</a:rPr>
                        <a:t>SOP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A</a:t>
                      </a:r>
                      <a:r>
                        <a:rPr lang="de-DE" sz="1400" baseline="-25000">
                          <a:effectLst/>
                        </a:rPr>
                        <a:t>N</a:t>
                      </a:r>
                      <a:r>
                        <a:rPr lang="de-DE" sz="1400">
                          <a:effectLst/>
                        </a:rPr>
                        <a:t>19/FI</a:t>
                      </a:r>
                      <a:r>
                        <a:rPr lang="de-DE" sz="1400" baseline="-25000">
                          <a:effectLst/>
                        </a:rPr>
                        <a:t>20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-</a:t>
                      </a:r>
                      <a:endParaRPr lang="fi-FI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-</a:t>
                      </a:r>
                      <a:endParaRPr lang="fi-FI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87054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07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7E60-69EA-46F3-B80C-EE370D5D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Asfalttirouheen vaatimukset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04D786-6942-4477-B133-80646CD0B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316052"/>
              </p:ext>
            </p:extLst>
          </p:nvPr>
        </p:nvGraphicFramePr>
        <p:xfrm>
          <a:off x="897773" y="1736844"/>
          <a:ext cx="4953665" cy="38445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09140">
                  <a:extLst>
                    <a:ext uri="{9D8B030D-6E8A-4147-A177-3AD203B41FA5}">
                      <a16:colId xmlns:a16="http://schemas.microsoft.com/office/drawing/2014/main" val="85415962"/>
                    </a:ext>
                  </a:extLst>
                </a:gridCol>
                <a:gridCol w="3044525">
                  <a:extLst>
                    <a:ext uri="{9D8B030D-6E8A-4147-A177-3AD203B41FA5}">
                      <a16:colId xmlns:a16="http://schemas.microsoft.com/office/drawing/2014/main" val="3795789461"/>
                    </a:ext>
                  </a:extLst>
                </a:gridCol>
              </a:tblGrid>
              <a:tr h="15682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Ilmoitettavat tiedot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Vaatimukset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7190060"/>
                  </a:ext>
                </a:extLst>
              </a:tr>
              <a:tr h="5506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Raekokojakautuma ja sideainepitoisuus</a:t>
                      </a:r>
                      <a:endParaRPr lang="fi-F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Ilmoitettava, testataan 2000 t välein, vähintään 5 näytettä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6926004"/>
                  </a:ext>
                </a:extLst>
              </a:tr>
              <a:tr h="5506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Kiviaineksen maksimi raekoko</a:t>
                      </a:r>
                      <a:endParaRPr lang="fi-F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Ilmoitettava, D</a:t>
                      </a:r>
                      <a:r>
                        <a:rPr lang="fi-FI" sz="1100" spc="-15" baseline="-25000" dirty="0">
                          <a:effectLst/>
                        </a:rPr>
                        <a:t>RA</a:t>
                      </a:r>
                      <a:r>
                        <a:rPr lang="fi-FI" sz="1100" spc="-15" dirty="0">
                          <a:effectLst/>
                        </a:rPr>
                        <a:t> ≤ D</a:t>
                      </a:r>
                      <a:endParaRPr lang="fi-F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 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938533"/>
                  </a:ext>
                </a:extLst>
              </a:tr>
              <a:tr h="69859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Asfalttityyppi (AB, PAB-B, PAB-V, VA, SMA, ABS tai ABK)</a:t>
                      </a:r>
                      <a:endParaRPr lang="fi-F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 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Ilmoitettava</a:t>
                      </a:r>
                      <a:endParaRPr lang="fi-F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178408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Sideaineen tyyppi sekä tunkeuma tai pehmenemispiste tai viskositeetti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Ilmoitettava</a:t>
                      </a:r>
                      <a:endParaRPr lang="fi-F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Vähintään 2 testiä/12 000 t*).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1475715"/>
                  </a:ext>
                </a:extLst>
              </a:tr>
              <a:tr h="5506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Kuulamyllyarvo **)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Ilmoitettava </a:t>
                      </a:r>
                      <a:endParaRPr lang="fi-F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Vähintään 1/6000 t ***)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176081"/>
                  </a:ext>
                </a:extLst>
              </a:tr>
              <a:tr h="5506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>
                          <a:effectLst/>
                        </a:rPr>
                        <a:t>Kiviaineksen kiintotiheys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i-FI" sz="1100" spc="-15" dirty="0">
                          <a:effectLst/>
                        </a:rPr>
                        <a:t>Ilmoitettava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825490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CF1C3-EBB7-4DB8-9CFE-F3772D23B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C1454-6AC3-4AFD-94E4-403E3E83E6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13.3.2023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8C659-2B22-42FC-B9FC-EC824B1F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4F5F835-3167-4268-8A78-CDBE8825C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26" y="1347256"/>
            <a:ext cx="67889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Taulukko 52</a:t>
            </a:r>
            <a:r>
              <a:rPr kumimoji="0" lang="fi-FI" altLang="fi-FI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Asfalttirouheesta ilmoitettavat tiedot ja testattavat ominaisuudet.</a:t>
            </a:r>
            <a:endParaRPr kumimoji="0" lang="fi-FI" altLang="fi-FI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E5F95-2FFF-40CD-9059-5362CC567FDB}"/>
              </a:ext>
            </a:extLst>
          </p:cNvPr>
          <p:cNvSpPr txBox="1"/>
          <p:nvPr/>
        </p:nvSpPr>
        <p:spPr>
          <a:xfrm>
            <a:off x="648392" y="5535231"/>
            <a:ext cx="8886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*) Testauksen tulosten perusteella määritetään rouheen bitumin </a:t>
            </a:r>
            <a:r>
              <a:rPr kumimoji="0" lang="fi-FI" altLang="fi-FI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tunkeuman</a:t>
            </a: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vaihteluväli, laskelmissa käytetään testauksen tulosta.</a:t>
            </a:r>
            <a:endParaRPr kumimoji="0" lang="fi-FI" alt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**) Kulutuskerrokseen käytettävä asfalttirouhe.</a:t>
            </a:r>
            <a:endParaRPr kumimoji="0" lang="fi-FI" alt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***) T</a:t>
            </a:r>
            <a:r>
              <a:rPr kumimoji="0" lang="fi-FI" altLang="fi-FI" sz="12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ulos muodostuu standardin SFS-EN 1097-9 mukaan kahden yksittäistestinäytteen tuloksen keskiarvosta. </a:t>
            </a:r>
            <a:r>
              <a:rPr kumimoji="0" lang="fi-FI" altLang="fi-F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Jos samasta raaka-aineesta valmistetaan enimmäisraekooltaan erilaisia rouheita, kuulamyllyarvo määritetään lajitteesta 11,2/16 mm.</a:t>
            </a:r>
            <a:endParaRPr kumimoji="0" lang="fi-FI" alt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F7D63-F87D-4044-85EF-6521E7B83776}"/>
              </a:ext>
            </a:extLst>
          </p:cNvPr>
          <p:cNvSpPr txBox="1"/>
          <p:nvPr/>
        </p:nvSpPr>
        <p:spPr>
          <a:xfrm>
            <a:off x="6431971" y="2008976"/>
            <a:ext cx="5566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Asfalttirouheen enimmäismäärä on 60 %. Suuremman rouhemäärän käyttö voi olla mahdollista tapauskohtaisesti tilaajan määrittelemissä kohteissa.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F41D8-EC82-44D1-8D61-A68591D4ABA0}"/>
              </a:ext>
            </a:extLst>
          </p:cNvPr>
          <p:cNvSpPr txBox="1"/>
          <p:nvPr/>
        </p:nvSpPr>
        <p:spPr>
          <a:xfrm>
            <a:off x="6431971" y="3060777"/>
            <a:ext cx="541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Asfalttirouheen käytön hyvät käytännöt ohje on saatavilla PANK ry:n kotisivuilta.</a:t>
            </a:r>
          </a:p>
        </p:txBody>
      </p:sp>
    </p:spTree>
    <p:extLst>
      <p:ext uri="{BB962C8B-B14F-4D97-AF65-F5344CB8AC3E}">
        <p14:creationId xmlns:p14="http://schemas.microsoft.com/office/powerpoint/2010/main" val="2045426155"/>
      </p:ext>
    </p:extLst>
  </p:cSld>
  <p:clrMapOvr>
    <a:masterClrMapping/>
  </p:clrMapOvr>
</p:sld>
</file>

<file path=ppt/theme/theme1.xml><?xml version="1.0" encoding="utf-8"?>
<a:theme xmlns:a="http://schemas.openxmlformats.org/drawingml/2006/main" name="TERRA whit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10F31A3C-2E5F-4AD1-87C9-70D32A4E6885}" vid="{3DE92B88-D737-45BB-A072-5CA8C8F2A474}"/>
    </a:ext>
  </a:extLst>
</a:theme>
</file>

<file path=ppt/theme/theme2.xml><?xml version="1.0" encoding="utf-8"?>
<a:theme xmlns:a="http://schemas.openxmlformats.org/drawingml/2006/main" name="TERRA white plain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10F31A3C-2E5F-4AD1-87C9-70D32A4E6885}" vid="{3DE92B88-D737-45BB-A072-5CA8C8F2A474}"/>
    </a:ext>
  </a:extLst>
</a:theme>
</file>

<file path=ppt/theme/theme3.xml><?xml version="1.0" encoding="utf-8"?>
<a:theme xmlns:a="http://schemas.openxmlformats.org/drawingml/2006/main" name="TERRA purpl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10F31A3C-2E5F-4AD1-87C9-70D32A4E6885}" vid="{3DE92B88-D737-45BB-A072-5CA8C8F2A474}"/>
    </a:ext>
  </a:extLst>
</a:theme>
</file>

<file path=ppt/theme/theme4.xml><?xml version="1.0" encoding="utf-8"?>
<a:theme xmlns:a="http://schemas.openxmlformats.org/drawingml/2006/main" name="TERRA purple plain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10F31A3C-2E5F-4AD1-87C9-70D32A4E6885}" vid="{3DE92B88-D737-45BB-A072-5CA8C8F2A474}"/>
    </a:ext>
  </a:extLst>
</a:theme>
</file>

<file path=ppt/theme/theme5.xml><?xml version="1.0" encoding="utf-8"?>
<a:theme xmlns:a="http://schemas.openxmlformats.org/drawingml/2006/main" name="TERRA Title">
  <a:themeElements>
    <a:clrScheme name="TUNI">
      <a:dk1>
        <a:sysClr val="windowText" lastClr="000000"/>
      </a:dk1>
      <a:lt1>
        <a:sysClr val="window" lastClr="FFFFFF"/>
      </a:lt1>
      <a:dk2>
        <a:srgbClr val="4E008E"/>
      </a:dk2>
      <a:lt2>
        <a:srgbClr val="FFFFFF"/>
      </a:lt2>
      <a:accent1>
        <a:srgbClr val="433595"/>
      </a:accent1>
      <a:accent2>
        <a:srgbClr val="81CBF2"/>
      </a:accent2>
      <a:accent3>
        <a:srgbClr val="F7A3C7"/>
      </a:accent3>
      <a:accent4>
        <a:srgbClr val="FFDAA3"/>
      </a:accent4>
      <a:accent5>
        <a:srgbClr val="F2F2F2"/>
      </a:accent5>
      <a:accent6>
        <a:srgbClr val="D8D8D8"/>
      </a:accent6>
      <a:hlink>
        <a:srgbClr val="BFBFB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Tampere-teema-pp</Template>
  <TotalTime>0</TotalTime>
  <Words>1538</Words>
  <Application>Microsoft Office PowerPoint</Application>
  <PresentationFormat>Widescreen</PresentationFormat>
  <Paragraphs>296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Symbol</vt:lpstr>
      <vt:lpstr>TERRA white</vt:lpstr>
      <vt:lpstr>TERRA white plain</vt:lpstr>
      <vt:lpstr>TERRA purple</vt:lpstr>
      <vt:lpstr>TERRA purple plain</vt:lpstr>
      <vt:lpstr>TERRA Title</vt:lpstr>
      <vt:lpstr>Asfalttinormit 2023  Pirjo Kuula</vt:lpstr>
      <vt:lpstr>Muutosten yleispiirteet</vt:lpstr>
      <vt:lpstr>Päällysteiden vaatimukset: Tieltä otetut massanäytteet</vt:lpstr>
      <vt:lpstr>Päällysteiden vaatimuksia:</vt:lpstr>
      <vt:lpstr>Matalalämpöasfaltti</vt:lpstr>
      <vt:lpstr>7.2.3 Vedenkestävyys </vt:lpstr>
      <vt:lpstr>Kiviaineksen vaatimukset: Testaustaajuudet</vt:lpstr>
      <vt:lpstr>Yksiajorataisen tien tai kadun kiviaineksen nastarengaskulutuskestävyysluokan ja litteyslukuluokan alustavia valintaperusteita liikennemäärän perusteella.  </vt:lpstr>
      <vt:lpstr>Asfalttirouheen vaatimukset</vt:lpstr>
      <vt:lpstr>Bitumikaterouhe</vt:lpstr>
      <vt:lpstr>PowerPoint Presentation</vt:lpstr>
      <vt:lpstr>Lopuksi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Laine Annu</dc:creator>
  <cp:lastModifiedBy>Pirjo Kuula (TAU)</cp:lastModifiedBy>
  <cp:revision>33</cp:revision>
  <dcterms:created xsi:type="dcterms:W3CDTF">2020-01-13T14:13:22Z</dcterms:created>
  <dcterms:modified xsi:type="dcterms:W3CDTF">2023-03-13T10:38:56Z</dcterms:modified>
</cp:coreProperties>
</file>