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4" r:id="rId4"/>
  </p:sldMasterIdLst>
  <p:notesMasterIdLst>
    <p:notesMasterId r:id="rId15"/>
  </p:notesMasterIdLst>
  <p:handoutMasterIdLst>
    <p:handoutMasterId r:id="rId16"/>
  </p:handoutMasterIdLst>
  <p:sldIdLst>
    <p:sldId id="261" r:id="rId5"/>
    <p:sldId id="265" r:id="rId6"/>
    <p:sldId id="278" r:id="rId7"/>
    <p:sldId id="280" r:id="rId8"/>
    <p:sldId id="281" r:id="rId9"/>
    <p:sldId id="283" r:id="rId10"/>
    <p:sldId id="282" r:id="rId11"/>
    <p:sldId id="284" r:id="rId12"/>
    <p:sldId id="285" r:id="rId13"/>
    <p:sldId id="271" r:id="rId14"/>
  </p:sldIdLst>
  <p:sldSz cx="12192000" cy="6858000"/>
  <p:notesSz cx="6669088" cy="9928225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6" userDrawn="1">
          <p15:clr>
            <a:srgbClr val="A4A3A4"/>
          </p15:clr>
        </p15:guide>
        <p15:guide id="2" pos="1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8"/>
    <a:srgbClr val="EB571D"/>
    <a:srgbClr val="FF3C00"/>
    <a:srgbClr val="FF3C20"/>
    <a:srgbClr val="FF3E20"/>
    <a:srgbClr val="FF3720"/>
    <a:srgbClr val="FF4920"/>
    <a:srgbClr val="EB6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llanmörkt format 4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Mörkt format 1 - Dekorfär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llanmörkt forma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Format med tema 2 - dekorfär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5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4246"/>
        <p:guide pos="1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2812"/>
    </p:cViewPr>
  </p:sorterViewPr>
  <p:notesViewPr>
    <p:cSldViewPr snapToGrid="0">
      <p:cViewPr varScale="1">
        <p:scale>
          <a:sx n="77" d="100"/>
          <a:sy n="77" d="100"/>
        </p:scale>
        <p:origin x="41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2DF4191-600B-472D-B372-CBE5AB89AB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84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27AA7F6-B9A8-4D4C-A4B0-DFDA3D500EB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151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46" y="6162218"/>
            <a:ext cx="1943828" cy="4968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" y="120705"/>
            <a:ext cx="11978831" cy="580617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7AD715B1-153F-4271-9AA2-244BA7E3A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51895" y="395418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42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592D46DC-0109-40EB-AD9C-DE42A5BB6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25730" y="117158"/>
            <a:ext cx="11921490" cy="61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14EAD-6A64-4FA5-B5E9-287565C3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1226" y="394485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3656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D541565E-1033-4E61-937E-F498DF213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588" y="150222"/>
            <a:ext cx="11925062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14EAD-6A64-4FA5-B5E9-287565C3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1226" y="394485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8501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20273051-B307-4681-9DAA-0716F272E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760" y="130629"/>
            <a:ext cx="11923054" cy="609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C14EAD-6A64-4FA5-B5E9-287565C37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1226" y="3944855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27857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ake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331200"/>
            <a:ext cx="10363200" cy="1143000"/>
          </a:xfrm>
        </p:spPr>
        <p:txBody>
          <a:bodyPr lIns="0" anchor="t" anchorCtr="0"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9957024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962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ake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332680"/>
            <a:ext cx="10363200" cy="1143000"/>
          </a:xfrm>
        </p:spPr>
        <p:txBody>
          <a:bodyPr lIns="0" anchor="t" anchorCtr="0">
            <a:normAutofit/>
          </a:bodyPr>
          <a:lstStyle>
            <a:lvl1pPr>
              <a:defRPr sz="3000" b="1" i="0" cap="none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00928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860" y="1491659"/>
            <a:ext cx="5080000" cy="4782553"/>
          </a:xfrm>
        </p:spPr>
        <p:txBody>
          <a:bodyPr>
            <a:normAutofit/>
          </a:bodyPr>
          <a:lstStyle>
            <a:lvl1pPr>
              <a:spcAft>
                <a:spcPts val="1000"/>
              </a:spcAft>
              <a:defRPr sz="1800">
                <a:solidFill>
                  <a:srgbClr val="4C4C4C"/>
                </a:solidFill>
              </a:defRPr>
            </a:lvl1pPr>
            <a:lvl2pPr marL="742950" indent="-285750">
              <a:spcAft>
                <a:spcPts val="1000"/>
              </a:spcAft>
              <a:buFont typeface="Lucida Grande"/>
              <a:buChar char="‑"/>
              <a:defRPr sz="1500">
                <a:solidFill>
                  <a:srgbClr val="4C4C4C"/>
                </a:solidFill>
              </a:defRPr>
            </a:lvl2pPr>
            <a:lvl3pPr marL="1143000" indent="-228600">
              <a:spcAft>
                <a:spcPts val="1000"/>
              </a:spcAft>
              <a:buFont typeface="Lucida Grande"/>
              <a:buChar char="‑"/>
              <a:defRPr sz="1200">
                <a:solidFill>
                  <a:srgbClr val="4C4C4C"/>
                </a:solidFill>
              </a:defRPr>
            </a:lvl3pPr>
            <a:lvl4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4pPr>
            <a:lvl5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491659"/>
            <a:ext cx="5080000" cy="4782553"/>
          </a:xfrm>
        </p:spPr>
        <p:txBody>
          <a:bodyPr>
            <a:normAutofit/>
          </a:bodyPr>
          <a:lstStyle>
            <a:lvl1pPr>
              <a:spcAft>
                <a:spcPts val="1000"/>
              </a:spcAft>
              <a:defRPr sz="1800">
                <a:solidFill>
                  <a:srgbClr val="4C4C4C"/>
                </a:solidFill>
              </a:defRPr>
            </a:lvl1pPr>
            <a:lvl2pPr marL="742950" indent="-285750">
              <a:spcAft>
                <a:spcPts val="1000"/>
              </a:spcAft>
              <a:buFont typeface="Lucida Grande"/>
              <a:buChar char="‑"/>
              <a:defRPr sz="1500">
                <a:solidFill>
                  <a:srgbClr val="4C4C4C"/>
                </a:solidFill>
              </a:defRPr>
            </a:lvl2pPr>
            <a:lvl3pPr marL="1143000" indent="-228600">
              <a:spcAft>
                <a:spcPts val="1000"/>
              </a:spcAft>
              <a:buFont typeface="Lucida Grande"/>
              <a:buChar char="‑"/>
              <a:defRPr sz="1200">
                <a:solidFill>
                  <a:srgbClr val="4C4C4C"/>
                </a:solidFill>
              </a:defRPr>
            </a:lvl3pPr>
            <a:lvl4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4pPr>
            <a:lvl5pPr>
              <a:spcAft>
                <a:spcPts val="1000"/>
              </a:spcAft>
              <a:defRPr sz="1400">
                <a:solidFill>
                  <a:srgbClr val="4C4C4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332680"/>
            <a:ext cx="10363200" cy="1143000"/>
          </a:xfrm>
        </p:spPr>
        <p:txBody>
          <a:bodyPr lIns="0" anchor="t" anchorCtr="0">
            <a:normAutofit/>
          </a:bodyPr>
          <a:lstStyle>
            <a:lvl1pPr>
              <a:defRPr sz="3000" b="1" i="0" cap="none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56223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336961"/>
            <a:ext cx="6815667" cy="5789203"/>
          </a:xfrm>
        </p:spPr>
        <p:txBody>
          <a:bodyPr/>
          <a:lstStyle>
            <a:lvl1pPr>
              <a:spcAft>
                <a:spcPts val="1000"/>
              </a:spcAft>
              <a:defRPr sz="1800">
                <a:solidFill>
                  <a:srgbClr val="4C4C4C"/>
                </a:solidFill>
              </a:defRPr>
            </a:lvl1pPr>
            <a:lvl2pPr>
              <a:spcAft>
                <a:spcPts val="1000"/>
              </a:spcAft>
              <a:defRPr sz="1500">
                <a:solidFill>
                  <a:srgbClr val="4C4C4C"/>
                </a:solidFill>
              </a:defRPr>
            </a:lvl2pPr>
            <a:lvl3pPr marL="1143000" indent="-228600">
              <a:spcAft>
                <a:spcPts val="1000"/>
              </a:spcAft>
              <a:buFont typeface="Lucida Grande"/>
              <a:buChar char="-"/>
              <a:defRPr sz="1200">
                <a:solidFill>
                  <a:srgbClr val="4C4C4C"/>
                </a:solidFill>
              </a:defRPr>
            </a:lvl3pPr>
            <a:lvl4pPr marL="1562100" indent="-228600">
              <a:spcAft>
                <a:spcPts val="1000"/>
              </a:spcAft>
              <a:buFont typeface="Lucida Grande"/>
              <a:buChar char="-"/>
              <a:defRPr sz="1800">
                <a:solidFill>
                  <a:srgbClr val="4C4C4C"/>
                </a:solidFill>
              </a:defRPr>
            </a:lvl4pPr>
            <a:lvl5pPr marL="1981200" indent="-228600">
              <a:spcAft>
                <a:spcPts val="1000"/>
              </a:spcAft>
              <a:buFont typeface="Lucida Grande"/>
              <a:buChar char="-"/>
              <a:defRPr sz="1800">
                <a:solidFill>
                  <a:srgbClr val="4C4C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9134" y="1444428"/>
            <a:ext cx="371064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1" y="332680"/>
            <a:ext cx="3716457" cy="1143000"/>
          </a:xfrm>
        </p:spPr>
        <p:txBody>
          <a:bodyPr lIns="0" anchor="t" anchorCtr="0">
            <a:normAutofit/>
          </a:bodyPr>
          <a:lstStyle>
            <a:lvl1pPr>
              <a:defRPr sz="2400" b="1" i="0" cap="none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86131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Rektangel 14"/>
          <p:cNvSpPr/>
          <p:nvPr/>
        </p:nvSpPr>
        <p:spPr bwMode="auto">
          <a:xfrm>
            <a:off x="12048661" y="-4345"/>
            <a:ext cx="143339" cy="68167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0" y="0"/>
            <a:ext cx="143339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7" name="Platshållare för sidfot 4"/>
          <p:cNvSpPr>
            <a:spLocks noGrp="1"/>
          </p:cNvSpPr>
          <p:nvPr userDrawn="1"/>
        </p:nvSpPr>
        <p:spPr>
          <a:xfrm>
            <a:off x="2920176" y="6421148"/>
            <a:ext cx="4789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9pPr>
          </a:lstStyle>
          <a:p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8B1AB05-20D6-4724-B9D5-A03DE7DE7F1C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7" y="6385219"/>
            <a:ext cx="1172502" cy="299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75" r:id="rId5"/>
    <p:sldLayoutId id="2147484777" r:id="rId6"/>
    <p:sldLayoutId id="2147484778" r:id="rId7"/>
    <p:sldLayoutId id="2147484779" r:id="rId8"/>
    <p:sldLayoutId id="2147484780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1EB8ADC-2739-4053-9DE7-9E57F4E6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Kiviainesten laatu, miten siihen päästään, mitä siltä vaaditaan</a:t>
            </a:r>
            <a:br>
              <a:rPr lang="fi-FI" sz="2800" dirty="0"/>
            </a:br>
            <a:r>
              <a:rPr lang="fi-FI" sz="2400" i="1" dirty="0"/>
              <a:t>Vesa Laitinen, Peab </a:t>
            </a:r>
            <a:r>
              <a:rPr lang="fi-FI" sz="2400" i="1" dirty="0" err="1"/>
              <a:t>Industri</a:t>
            </a:r>
            <a:r>
              <a:rPr lang="fi-FI" sz="2400" i="1" dirty="0"/>
              <a:t> Oy</a:t>
            </a:r>
            <a:br>
              <a:rPr lang="fi-FI" sz="2400" dirty="0"/>
            </a:br>
            <a:r>
              <a:rPr lang="fi-FI" sz="2400" dirty="0"/>
              <a:t>Infra ry päällystekurssi 15.3.2023</a:t>
            </a:r>
          </a:p>
        </p:txBody>
      </p:sp>
    </p:spTree>
    <p:extLst>
      <p:ext uri="{BB962C8B-B14F-4D97-AF65-F5344CB8AC3E}">
        <p14:creationId xmlns:p14="http://schemas.microsoft.com/office/powerpoint/2010/main" val="336158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0CC9965-95D5-435F-A06B-90AAEA1F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1811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91658"/>
            <a:ext cx="4083940" cy="4782554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Rakennuskiviainesten myyminen on EU-lainsäädännön alaista e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 siis osa Suomen lainsäädäntöä (Rakennustuoteasetus)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Vaaditaan CE-merkintä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CE-merkinnälle vaatimus on, että tuottaja on </a:t>
            </a:r>
            <a:r>
              <a:rPr lang="fi-FI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aina varma 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tuotteensa laadusta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Rakennustuotteille on olemassa tuotestandardit vaatimuksineen, joista kansalliset sovellusohjeet (Asfalttinormit)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79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Perusta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43F90921-EC70-F997-B7E6-D346E0988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719" y="1491658"/>
            <a:ext cx="6995483" cy="39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B810C2A3-BCCF-87AF-F32E-230BC320F643}"/>
              </a:ext>
            </a:extLst>
          </p:cNvPr>
          <p:cNvSpPr txBox="1"/>
          <p:nvPr/>
        </p:nvSpPr>
        <p:spPr>
          <a:xfrm>
            <a:off x="4876799" y="1585495"/>
            <a:ext cx="40839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Kuva: Eero Sorri </a:t>
            </a:r>
            <a:r>
              <a:rPr lang="en-US" sz="800" dirty="0" err="1">
                <a:latin typeface="Calibri"/>
                <a:cs typeface="Calibri"/>
              </a:rPr>
              <a:t>Peab</a:t>
            </a:r>
            <a:r>
              <a:rPr lang="en-US" sz="800" dirty="0">
                <a:latin typeface="Calibri"/>
                <a:cs typeface="Calibri"/>
              </a:rPr>
              <a:t> Industry</a:t>
            </a:r>
          </a:p>
          <a:p>
            <a:r>
              <a:rPr lang="en-US" sz="800" dirty="0">
                <a:latin typeface="Calibri"/>
                <a:cs typeface="Calibri"/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315261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142498"/>
            <a:ext cx="4083940" cy="529313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Tuotestandardi määrää </a:t>
            </a:r>
            <a:r>
              <a:rPr lang="fi-FI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vähimmäistestaukset</a:t>
            </a: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laadun osoittamiseksi sekä tuloksille sallitut poikkeamat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Ei tarkoita</a:t>
            </a: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että tämä välttämättä riittää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Tutki riittävästi, että itse tiedät laadun</a:t>
            </a:r>
            <a:endParaRPr lang="fi-FI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Pelkkä minimitutkiminen ei ole lainmukainen peruste laadun osoittamiseen - </a:t>
            </a:r>
            <a:r>
              <a:rPr lang="fi-FI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menettelystä syytä sopia ostajan kanssa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Suomen kiviainesesiintymät ovat erilaisia ja jokaista on käsiteltävä omanaan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Kiviainestuottajan on tunnettava esiintymänsä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79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Mitä pitää tehdä</a:t>
            </a:r>
          </a:p>
        </p:txBody>
      </p:sp>
      <p:pic>
        <p:nvPicPr>
          <p:cNvPr id="2" name="Picture 6" descr="A bird sitting on top of a sandy beach&#10;&#10;Description generated with high confidence">
            <a:extLst>
              <a:ext uri="{FF2B5EF4-FFF2-40B4-BE49-F238E27FC236}">
                <a16:creationId xmlns:a16="http://schemas.microsoft.com/office/drawing/2014/main" id="{35C3977A-95CF-9F42-D1A3-864561F5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1021937"/>
            <a:ext cx="6936304" cy="48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52142-7E95-9588-4BC4-D9DE5D436542}"/>
              </a:ext>
            </a:extLst>
          </p:cNvPr>
          <p:cNvSpPr txBox="1"/>
          <p:nvPr/>
        </p:nvSpPr>
        <p:spPr>
          <a:xfrm>
            <a:off x="4876800" y="1322381"/>
            <a:ext cx="408393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Kuva: Eero Sorri </a:t>
            </a:r>
            <a:r>
              <a:rPr lang="en-US" sz="800" dirty="0" err="1">
                <a:latin typeface="Calibri"/>
                <a:cs typeface="Calibri"/>
              </a:rPr>
              <a:t>Peab</a:t>
            </a:r>
            <a:r>
              <a:rPr lang="en-US" sz="800" dirty="0">
                <a:latin typeface="Calibri"/>
                <a:cs typeface="Calibri"/>
              </a:rPr>
              <a:t> </a:t>
            </a:r>
            <a:r>
              <a:rPr lang="en-US" sz="800" dirty="0" err="1">
                <a:latin typeface="Calibri"/>
                <a:cs typeface="Calibri"/>
              </a:rPr>
              <a:t>Industr</a:t>
            </a:r>
            <a:r>
              <a:rPr lang="en-US" sz="800" dirty="0">
                <a:latin typeface="Calibri"/>
                <a:cs typeface="Calibri"/>
              </a:rPr>
              <a:t> </a:t>
            </a:r>
            <a:r>
              <a:rPr lang="en-US" sz="800" dirty="0" err="1">
                <a:latin typeface="Calibri"/>
                <a:cs typeface="Calibri"/>
              </a:rPr>
              <a:t>Oyy</a:t>
            </a:r>
            <a:endParaRPr lang="en-US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32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304925"/>
            <a:ext cx="4083940" cy="4969287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Koko tuotanto suunniteltava ottaen huomioon tavoite, mitä tuotteelta vaaditaan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Oleellista on louhinnan suunnittelu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17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Oikea panostus – ei liian raaka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Kuinka louhinta tehdään (räjäytyssuunnitelma)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Väärin tehty kallion hajotus aiheuttaa kiviainekseen vaurioita, jotka seuraavat lopputuotteeseen saakka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Kivirakeiden mikrohalkeamat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Maltti on valttia - suunnittelu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79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Mitä pitää tehdä</a:t>
            </a:r>
          </a:p>
        </p:txBody>
      </p:sp>
      <p:pic>
        <p:nvPicPr>
          <p:cNvPr id="2" name="Sisällön paikkamerkki 4" descr="Kuva, joka sisältää kohteen ulko, luonto, lumi&#10;&#10;Kuvaus luotu automaattisesti">
            <a:extLst>
              <a:ext uri="{FF2B5EF4-FFF2-40B4-BE49-F238E27FC236}">
                <a16:creationId xmlns:a16="http://schemas.microsoft.com/office/drawing/2014/main" id="{D08D1414-00EC-E228-9299-34D0EF750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408" y="1491658"/>
            <a:ext cx="6588060" cy="433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8A5278D-CE1B-D754-38B2-98DEA60FB798}"/>
              </a:ext>
            </a:extLst>
          </p:cNvPr>
          <p:cNvSpPr txBox="1"/>
          <p:nvPr/>
        </p:nvSpPr>
        <p:spPr>
          <a:xfrm>
            <a:off x="5119879" y="1419227"/>
            <a:ext cx="27694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Kuva_ Louhinta </a:t>
            </a:r>
            <a:r>
              <a:rPr lang="fi-FI" sz="1200" dirty="0" err="1"/>
              <a:t>Kääntä</a:t>
            </a:r>
            <a:r>
              <a:rPr lang="fi-FI" sz="1200" dirty="0"/>
              <a:t> Oy</a:t>
            </a:r>
          </a:p>
        </p:txBody>
      </p:sp>
    </p:spTree>
    <p:extLst>
      <p:ext uri="{BB962C8B-B14F-4D97-AF65-F5344CB8AC3E}">
        <p14:creationId xmlns:p14="http://schemas.microsoft.com/office/powerpoint/2010/main" val="161841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19225"/>
            <a:ext cx="4083940" cy="4854987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Kiviainestoimittajalta riittävä selvitys, kuinka laatu varmistetaan (toivottavasti vielä joskus CE-merkintä riittää), tällä hetkellä niin ei valitettavasti vielä ole, vaan piiloudutaan virheellisesti sen taakse vastuuta kierrellen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Ostajan oma laadun tarkistus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Tekijän ammattitaito – mitä vaaditaan ja kuinka siihen vastataan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Minä tekijänä vastaan siitä mitä saan aikaan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4577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Mitä pitää tehdä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D480BDB-9091-49AA-8FF1-5D07E0662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2758" y="331200"/>
            <a:ext cx="6107262" cy="53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97C8EFB9-79E7-8AE5-54BF-1327E7206CF6}"/>
              </a:ext>
            </a:extLst>
          </p:cNvPr>
          <p:cNvSpPr txBox="1"/>
          <p:nvPr/>
        </p:nvSpPr>
        <p:spPr>
          <a:xfrm>
            <a:off x="5482758" y="245234"/>
            <a:ext cx="40839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Kuva: Eero Sorri </a:t>
            </a:r>
            <a:r>
              <a:rPr lang="en-US" sz="800" dirty="0" err="1">
                <a:latin typeface="Calibri"/>
                <a:cs typeface="Calibri"/>
              </a:rPr>
              <a:t>Peab</a:t>
            </a:r>
            <a:r>
              <a:rPr lang="en-US" sz="800" dirty="0">
                <a:latin typeface="Calibri"/>
                <a:cs typeface="Calibri"/>
              </a:rPr>
              <a:t> Industry</a:t>
            </a:r>
          </a:p>
          <a:p>
            <a:r>
              <a:rPr lang="en-US" sz="800" dirty="0">
                <a:latin typeface="Calibri"/>
                <a:cs typeface="Calibri"/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395307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047750"/>
            <a:ext cx="4083940" cy="5619750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Keskeiset tekniset ominaisuudet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Lujuus (kuulamyllyarvo)</a:t>
            </a:r>
            <a:b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merkittävin tekijä päällysteen kulumiskestävyydelle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Muoto</a:t>
            </a:r>
            <a:b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merkitystä päällysteen toiminnallisuuteen - pääasiallisesti asfaltin </a:t>
            </a:r>
            <a:r>
              <a:rPr lang="fi-FI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suhteitukseen</a:t>
            </a: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vaikuttava tekijä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Rakeisuus</a:t>
            </a:r>
            <a:b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rakeisuudella voidaan merkittävästi vaikuttaa asfalttimassan ja –päällysteen toimivuuteen</a:t>
            </a:r>
            <a:b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kiviaineksen rakeisuus on valmistettava päällysteen toiminnallisten vaatimusten perusteella – Asfalttinormien ohjealue ei ole aina riittävä vaatimus, vaan sitä on tarkennettava päällysteen tavoitteen mukaan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19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Mineraalikoostumus</a:t>
            </a:r>
            <a:br>
              <a:rPr lang="fi-FI" sz="19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ei liikaa haitallisia mineraaleja</a:t>
            </a:r>
            <a:b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tunnetaanko esiintymän </a:t>
            </a:r>
            <a:r>
              <a:rPr lang="fi-FI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minerologia</a:t>
            </a:r>
            <a:r>
              <a:rPr lang="fi-FI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riittävän hyvin?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7F4C208-102E-4149-956D-74658692BA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4577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Mikä on tärkeää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D480BDB-9091-49AA-8FF1-5D07E0662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2758" y="331200"/>
            <a:ext cx="6107262" cy="53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97C8EFB9-79E7-8AE5-54BF-1327E7206CF6}"/>
              </a:ext>
            </a:extLst>
          </p:cNvPr>
          <p:cNvSpPr txBox="1"/>
          <p:nvPr/>
        </p:nvSpPr>
        <p:spPr>
          <a:xfrm>
            <a:off x="5482758" y="245234"/>
            <a:ext cx="40839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latin typeface="Calibri"/>
                <a:cs typeface="Calibri"/>
              </a:rPr>
              <a:t>Kuva: Eero Sorri </a:t>
            </a:r>
            <a:r>
              <a:rPr lang="en-US" sz="800" dirty="0" err="1">
                <a:latin typeface="Calibri"/>
                <a:cs typeface="Calibri"/>
              </a:rPr>
              <a:t>Peab</a:t>
            </a:r>
            <a:r>
              <a:rPr lang="en-US" sz="800" dirty="0">
                <a:latin typeface="Calibri"/>
                <a:cs typeface="Calibri"/>
              </a:rPr>
              <a:t> Industry</a:t>
            </a:r>
          </a:p>
          <a:p>
            <a:r>
              <a:rPr lang="en-US" sz="800" dirty="0">
                <a:latin typeface="Calibri"/>
                <a:cs typeface="Calibri"/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149575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60" y="1419225"/>
            <a:ext cx="4083940" cy="4854987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Tilaaja ilmoittaa, minkälaisen tuotteen (asfalttipäällysteen) haluaa, tuottaja huolehtii, kuinka sen tekee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Päällekkäisiä/r</a:t>
            </a:r>
            <a:r>
              <a:rPr lang="fi-FI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istiriitaisia vaatimuksia ei saa olla – päällysteen toiminnallisuus / materiaalivaatimukset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Suunnitelmien ja asiakirjojen laatijoiden on oltava asiantuntijoita – vanhojen suunnitelmien kopioiminen ei ole ammattilaisen toimintaa eikä nykypäivää (tilaajan valvonta)</a:t>
            </a:r>
            <a:b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7F4C208-102E-4149-956D-74658692BA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79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Tilaajan vaatimukset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D480BDB-9091-49AA-8FF1-5D07E0662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2758" y="331200"/>
            <a:ext cx="6107262" cy="53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78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12112B0-6DBD-FC27-8DD2-AF91536918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4258188"/>
            <a:ext cx="10704512" cy="694299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79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Tilaajan vaatimukset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52FE214-67E8-419F-244D-C6DDF0395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618863"/>
            <a:ext cx="10159762" cy="16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BF6443-9B98-43CA-AE82-F261B165C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859" y="1419225"/>
            <a:ext cx="10703815" cy="485498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fi-FI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Vihreä siirtymä ja tuottavuus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Oikea murskausajankohta ja toimintatapa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Kosteuden hallinta (pöly)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Kokonaisvaikutus: asfaltinvalmistus / kiviaineksen tuotanto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Kiviaineksen tehokkain käyttö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Oik</a:t>
            </a: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ea louhinta ja murskaus - laatu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Vastuun ottaminen</a:t>
            </a: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mitä tuottaa</a:t>
            </a:r>
          </a:p>
          <a:p>
            <a:pPr marL="908050" lvl="1" indent="-342900">
              <a:buFont typeface="Arial" panose="020B0604020202020204" pitchFamily="34" charset="0"/>
              <a:buChar char="-"/>
            </a:pPr>
            <a:r>
              <a:rPr lang="fi-FI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Yhteistyö ja etukäteissuunnittelu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Kiviainestuottajan omat näkemykset ja vaihtoehdot tuotteille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Tuotannon hiilidioksidipäästöt – mitä voidaan ja pitää tehdä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Asfaltti/kiviainestuotanto</a:t>
            </a:r>
          </a:p>
          <a:p>
            <a:pPr marL="1308100" lvl="2" indent="-342900">
              <a:buFont typeface="Arial" panose="020B0604020202020204" pitchFamily="34" charset="0"/>
              <a:buChar char="-"/>
            </a:pPr>
            <a:endParaRPr lang="fi-FI" sz="17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AED718E-6A68-4F51-9CBE-CA3C5BBD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79"/>
            <a:ext cx="4083940" cy="1158979"/>
          </a:xfrm>
        </p:spPr>
        <p:txBody>
          <a:bodyPr>
            <a:normAutofit/>
          </a:bodyPr>
          <a:lstStyle/>
          <a:p>
            <a:pPr lvl="0"/>
            <a:r>
              <a:rPr lang="fi-FI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Tulevaisuus</a:t>
            </a:r>
          </a:p>
        </p:txBody>
      </p:sp>
    </p:spTree>
    <p:extLst>
      <p:ext uri="{BB962C8B-B14F-4D97-AF65-F5344CB8AC3E}">
        <p14:creationId xmlns:p14="http://schemas.microsoft.com/office/powerpoint/2010/main" val="2022869403"/>
      </p:ext>
    </p:extLst>
  </p:cSld>
  <p:clrMapOvr>
    <a:masterClrMapping/>
  </p:clrMapOvr>
</p:sld>
</file>

<file path=ppt/theme/theme1.xml><?xml version="1.0" encoding="utf-8"?>
<a:theme xmlns:a="http://schemas.openxmlformats.org/drawingml/2006/main" name="Peab Asfalt">
  <a:themeElements>
    <a:clrScheme name="Anpassat 3">
      <a:dk1>
        <a:srgbClr val="4C4C4C"/>
      </a:dk1>
      <a:lt1>
        <a:srgbClr val="FFFFFF"/>
      </a:lt1>
      <a:dk2>
        <a:srgbClr val="EB6631"/>
      </a:dk2>
      <a:lt2>
        <a:srgbClr val="BFB8AF"/>
      </a:lt2>
      <a:accent1>
        <a:srgbClr val="EB6631"/>
      </a:accent1>
      <a:accent2>
        <a:srgbClr val="006B4C"/>
      </a:accent2>
      <a:accent3>
        <a:srgbClr val="404040"/>
      </a:accent3>
      <a:accent4>
        <a:srgbClr val="92D050"/>
      </a:accent4>
      <a:accent5>
        <a:srgbClr val="AAB2AE"/>
      </a:accent5>
      <a:accent6>
        <a:srgbClr val="FFAB0C"/>
      </a:accent6>
      <a:hlink>
        <a:srgbClr val="006B4C"/>
      </a:hlink>
      <a:folHlink>
        <a:srgbClr val="EB6631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err="1" smtClean="0">
            <a:latin typeface="+mn-lt"/>
          </a:defRPr>
        </a:defPPr>
      </a:lstStyle>
    </a:txDef>
  </a:objectDefaults>
  <a:extraClrSchemeLst>
    <a:extraClrScheme>
      <a:clrScheme name="Peabmall ligga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bmall ligga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264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E75C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99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1">
        <a:dk1>
          <a:srgbClr val="000000"/>
        </a:dk1>
        <a:lt1>
          <a:srgbClr val="FFFFFF"/>
        </a:lt1>
        <a:dk2>
          <a:srgbClr val="FF581D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99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2">
        <a:dk1>
          <a:srgbClr val="000000"/>
        </a:dk1>
        <a:lt1>
          <a:srgbClr val="FFFFFF"/>
        </a:lt1>
        <a:dk2>
          <a:srgbClr val="FF581D"/>
        </a:dk2>
        <a:lt2>
          <a:srgbClr val="808080"/>
        </a:lt2>
        <a:accent1>
          <a:srgbClr val="004C37"/>
        </a:accent1>
        <a:accent2>
          <a:srgbClr val="FF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3">
        <a:dk1>
          <a:srgbClr val="000000"/>
        </a:dk1>
        <a:lt1>
          <a:srgbClr val="FFFFFF"/>
        </a:lt1>
        <a:dk2>
          <a:srgbClr val="EB581D"/>
        </a:dk2>
        <a:lt2>
          <a:srgbClr val="808080"/>
        </a:lt2>
        <a:accent1>
          <a:srgbClr val="004C37"/>
        </a:accent1>
        <a:accent2>
          <a:srgbClr val="EB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D5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4">
        <a:dk1>
          <a:srgbClr val="000000"/>
        </a:dk1>
        <a:lt1>
          <a:srgbClr val="FFFFFF"/>
        </a:lt1>
        <a:dk2>
          <a:srgbClr val="EB6631"/>
        </a:dk2>
        <a:lt2>
          <a:srgbClr val="808080"/>
        </a:lt2>
        <a:accent1>
          <a:srgbClr val="004C37"/>
        </a:accent1>
        <a:accent2>
          <a:srgbClr val="EB581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D5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bmall liggande 15">
        <a:dk1>
          <a:srgbClr val="4C4C4C"/>
        </a:dk1>
        <a:lt1>
          <a:srgbClr val="FFFFFF"/>
        </a:lt1>
        <a:dk2>
          <a:srgbClr val="EB6631"/>
        </a:dk2>
        <a:lt2>
          <a:srgbClr val="808080"/>
        </a:lt2>
        <a:accent1>
          <a:srgbClr val="004C37"/>
        </a:accent1>
        <a:accent2>
          <a:srgbClr val="EB581D"/>
        </a:accent2>
        <a:accent3>
          <a:srgbClr val="FFFFFF"/>
        </a:accent3>
        <a:accent4>
          <a:srgbClr val="404040"/>
        </a:accent4>
        <a:accent5>
          <a:srgbClr val="AAB2AE"/>
        </a:accent5>
        <a:accent6>
          <a:srgbClr val="D54F19"/>
        </a:accent6>
        <a:hlink>
          <a:srgbClr val="0000CC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itys1" id="{CA22182C-7A1C-4A48-AA8F-E44494916884}" vid="{E25F1D0F-37ED-46D8-988E-D5A8A7B184D6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57E08F75E15084D82855A4E01ED021A" ma:contentTypeVersion="5" ma:contentTypeDescription="Luo uusi asiakirja." ma:contentTypeScope="" ma:versionID="cd247d5447ff100dcc86a8058948be31">
  <xsd:schema xmlns:xsd="http://www.w3.org/2001/XMLSchema" xmlns:xs="http://www.w3.org/2001/XMLSchema" xmlns:p="http://schemas.microsoft.com/office/2006/metadata/properties" xmlns:ns2="02f4f018-fe58-4373-9384-3cb2ff6b01d8" targetNamespace="http://schemas.microsoft.com/office/2006/metadata/properties" ma:root="true" ma:fieldsID="8bd1ae376f78368111e873b75c9a8ac6" ns2:_="">
    <xsd:import namespace="02f4f018-fe58-4373-9384-3cb2ff6b01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4f018-fe58-4373-9384-3cb2ff6b0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9463CA-BD60-408C-B6FE-93131DB05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126C9-91FE-418C-B675-3DDB1FF8A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4f018-fe58-4373-9384-3cb2ff6b0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937F37-4B17-491C-820F-423A2E2C93A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2f4f018-fe58-4373-9384-3cb2ff6b01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Peab Asfalt Esitysmalli</Template>
  <TotalTime>510</TotalTime>
  <Words>438</Words>
  <Application>Microsoft Office PowerPoint</Application>
  <PresentationFormat>Laajakuva</PresentationFormat>
  <Paragraphs>58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Lucida Grande</vt:lpstr>
      <vt:lpstr>Times New Roman</vt:lpstr>
      <vt:lpstr>Peab Asfalt</vt:lpstr>
      <vt:lpstr>Kiviainesten laatu, miten siihen päästään, mitä siltä vaaditaan Vesa Laitinen, Peab Industri Oy Infra ry päällystekurssi 15.3.2023</vt:lpstr>
      <vt:lpstr>Perusta</vt:lpstr>
      <vt:lpstr>Mitä pitää tehdä</vt:lpstr>
      <vt:lpstr>Mitä pitää tehdä</vt:lpstr>
      <vt:lpstr>Mitä pitää tehdä</vt:lpstr>
      <vt:lpstr>Mikä on tärkeää</vt:lpstr>
      <vt:lpstr>Tilaajan vaatimukset</vt:lpstr>
      <vt:lpstr>Tilaajan vaatimukset</vt:lpstr>
      <vt:lpstr>Tulevaisuus</vt:lpstr>
      <vt:lpstr>Kiitos!</vt:lpstr>
    </vt:vector>
  </TitlesOfParts>
  <Company>Peab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Pauliina Pykälä</dc:creator>
  <cp:lastModifiedBy>Laitinen Vesa, Vantaa</cp:lastModifiedBy>
  <cp:revision>45</cp:revision>
  <dcterms:created xsi:type="dcterms:W3CDTF">2020-04-23T06:42:27Z</dcterms:created>
  <dcterms:modified xsi:type="dcterms:W3CDTF">2023-03-13T05:41:14Z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0x010100557E08F75E15084D82855A4E01ED021A</vt:lpwstr>
  </property>
</Properties>
</file>