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5"/>
  </p:notesMasterIdLst>
  <p:handoutMasterIdLst>
    <p:handoutMasterId r:id="rId16"/>
  </p:handoutMasterIdLst>
  <p:sldIdLst>
    <p:sldId id="256" r:id="rId4"/>
    <p:sldId id="269" r:id="rId5"/>
    <p:sldId id="259" r:id="rId6"/>
    <p:sldId id="264" r:id="rId7"/>
    <p:sldId id="268" r:id="rId8"/>
    <p:sldId id="265" r:id="rId9"/>
    <p:sldId id="266" r:id="rId10"/>
    <p:sldId id="272" r:id="rId11"/>
    <p:sldId id="267" r:id="rId12"/>
    <p:sldId id="271" r:id="rId13"/>
    <p:sldId id="263"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86446"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69A7D-67EE-43E6-9E98-24BDC5349236}" type="doc">
      <dgm:prSet loTypeId="urn:microsoft.com/office/officeart/2005/8/layout/process1" loCatId="process" qsTypeId="urn:microsoft.com/office/officeart/2005/8/quickstyle/simple1" qsCatId="simple" csTypeId="urn:microsoft.com/office/officeart/2005/8/colors/accent1_2" csCatId="accent1" phldr="1"/>
      <dgm:spPr/>
    </dgm:pt>
    <dgm:pt modelId="{03E8415B-740A-4964-A5BA-69168A41AC6C}">
      <dgm:prSet phldrT="[Teksti]"/>
      <dgm:spPr/>
      <dgm:t>
        <a:bodyPr/>
        <a:lstStyle/>
        <a:p>
          <a:r>
            <a:rPr lang="fi-FI" dirty="0"/>
            <a:t>Vuosittaiset mittaukset</a:t>
          </a:r>
        </a:p>
      </dgm:t>
    </dgm:pt>
    <dgm:pt modelId="{F62AED5B-B67E-4187-9696-92D335A9349D}" type="parTrans" cxnId="{EA9E0D9D-5CDE-4FFE-9A79-513C73B25739}">
      <dgm:prSet/>
      <dgm:spPr/>
      <dgm:t>
        <a:bodyPr/>
        <a:lstStyle/>
        <a:p>
          <a:endParaRPr lang="fi-FI"/>
        </a:p>
      </dgm:t>
    </dgm:pt>
    <dgm:pt modelId="{A6073074-2C55-4559-AD7E-15DD7C8AE284}" type="sibTrans" cxnId="{EA9E0D9D-5CDE-4FFE-9A79-513C73B25739}">
      <dgm:prSet/>
      <dgm:spPr>
        <a:noFill/>
      </dgm:spPr>
      <dgm:t>
        <a:bodyPr/>
        <a:lstStyle/>
        <a:p>
          <a:endParaRPr lang="fi-FI"/>
        </a:p>
      </dgm:t>
    </dgm:pt>
    <dgm:pt modelId="{E7205D9F-FBE1-4379-846A-553B89D8F7A8}">
      <dgm:prSet phldrT="[Teksti]"/>
      <dgm:spPr/>
      <dgm:t>
        <a:bodyPr/>
        <a:lstStyle/>
        <a:p>
          <a:r>
            <a:rPr lang="fi-FI" dirty="0"/>
            <a:t>Mittauskierto</a:t>
          </a:r>
        </a:p>
        <a:p>
          <a:r>
            <a:rPr lang="fi-FI" dirty="0"/>
            <a:t>1-4 vuotta</a:t>
          </a:r>
        </a:p>
      </dgm:t>
    </dgm:pt>
    <dgm:pt modelId="{2BF7898E-DB8D-4A57-8B15-530B51B079A6}" type="parTrans" cxnId="{E1128692-EDEB-475F-AC26-5CD14C2AF71F}">
      <dgm:prSet/>
      <dgm:spPr/>
      <dgm:t>
        <a:bodyPr/>
        <a:lstStyle/>
        <a:p>
          <a:endParaRPr lang="fi-FI"/>
        </a:p>
      </dgm:t>
    </dgm:pt>
    <dgm:pt modelId="{BD2A9F69-165C-4F2D-8516-79D2DE030DE6}" type="sibTrans" cxnId="{E1128692-EDEB-475F-AC26-5CD14C2AF71F}">
      <dgm:prSet/>
      <dgm:spPr>
        <a:noFill/>
      </dgm:spPr>
      <dgm:t>
        <a:bodyPr/>
        <a:lstStyle/>
        <a:p>
          <a:endParaRPr lang="fi-FI"/>
        </a:p>
      </dgm:t>
    </dgm:pt>
    <dgm:pt modelId="{F5349E7A-05B7-4E5D-92FE-7C51BA7BA0F4}">
      <dgm:prSet phldrT="[Teksti]"/>
      <dgm:spPr/>
      <dgm:t>
        <a:bodyPr/>
        <a:lstStyle/>
        <a:p>
          <a:r>
            <a:rPr lang="fi-FI" dirty="0"/>
            <a:t>Yli 40 000 kaista-km</a:t>
          </a:r>
        </a:p>
      </dgm:t>
    </dgm:pt>
    <dgm:pt modelId="{BE9B817D-024E-4984-835F-F8D4EFEFD6B4}" type="parTrans" cxnId="{C519D3AD-F37F-47D3-817F-4B8CEB9ECED6}">
      <dgm:prSet/>
      <dgm:spPr/>
      <dgm:t>
        <a:bodyPr/>
        <a:lstStyle/>
        <a:p>
          <a:endParaRPr lang="fi-FI"/>
        </a:p>
      </dgm:t>
    </dgm:pt>
    <dgm:pt modelId="{39B9ABE2-FE1F-48A4-87E6-E0EE62E71762}" type="sibTrans" cxnId="{C519D3AD-F37F-47D3-817F-4B8CEB9ECED6}">
      <dgm:prSet/>
      <dgm:spPr/>
      <dgm:t>
        <a:bodyPr/>
        <a:lstStyle/>
        <a:p>
          <a:endParaRPr lang="fi-FI"/>
        </a:p>
      </dgm:t>
    </dgm:pt>
    <dgm:pt modelId="{6AED91E9-55E7-451C-A016-F78066DD5385}" type="pres">
      <dgm:prSet presAssocID="{EA569A7D-67EE-43E6-9E98-24BDC5349236}" presName="Name0" presStyleCnt="0">
        <dgm:presLayoutVars>
          <dgm:dir/>
          <dgm:resizeHandles val="exact"/>
        </dgm:presLayoutVars>
      </dgm:prSet>
      <dgm:spPr/>
    </dgm:pt>
    <dgm:pt modelId="{70B47088-20D5-4040-B6C5-9B271529BAC7}" type="pres">
      <dgm:prSet presAssocID="{03E8415B-740A-4964-A5BA-69168A41AC6C}" presName="node" presStyleLbl="node1" presStyleIdx="0" presStyleCnt="3" custScaleX="135078" custScaleY="137765">
        <dgm:presLayoutVars>
          <dgm:bulletEnabled val="1"/>
        </dgm:presLayoutVars>
      </dgm:prSet>
      <dgm:spPr/>
    </dgm:pt>
    <dgm:pt modelId="{49FAD599-633F-4A66-A4D9-559EA9CDE944}" type="pres">
      <dgm:prSet presAssocID="{A6073074-2C55-4559-AD7E-15DD7C8AE284}" presName="sibTrans" presStyleLbl="sibTrans2D1" presStyleIdx="0" presStyleCnt="2"/>
      <dgm:spPr/>
    </dgm:pt>
    <dgm:pt modelId="{1BB377DA-1E1A-417A-B426-A86998FC31E7}" type="pres">
      <dgm:prSet presAssocID="{A6073074-2C55-4559-AD7E-15DD7C8AE284}" presName="connectorText" presStyleLbl="sibTrans2D1" presStyleIdx="0" presStyleCnt="2"/>
      <dgm:spPr/>
    </dgm:pt>
    <dgm:pt modelId="{6602E6B7-F534-4BBB-93B5-A977907A372A}" type="pres">
      <dgm:prSet presAssocID="{E7205D9F-FBE1-4379-846A-553B89D8F7A8}" presName="node" presStyleLbl="node1" presStyleIdx="1" presStyleCnt="3" custScaleX="135078" custScaleY="137765">
        <dgm:presLayoutVars>
          <dgm:bulletEnabled val="1"/>
        </dgm:presLayoutVars>
      </dgm:prSet>
      <dgm:spPr/>
    </dgm:pt>
    <dgm:pt modelId="{DFB41B09-CF9F-4E6D-8E55-AC94D18AFAA2}" type="pres">
      <dgm:prSet presAssocID="{BD2A9F69-165C-4F2D-8516-79D2DE030DE6}" presName="sibTrans" presStyleLbl="sibTrans2D1" presStyleIdx="1" presStyleCnt="2"/>
      <dgm:spPr/>
    </dgm:pt>
    <dgm:pt modelId="{4763E164-CDF0-440C-B878-D52DB4B5D3B9}" type="pres">
      <dgm:prSet presAssocID="{BD2A9F69-165C-4F2D-8516-79D2DE030DE6}" presName="connectorText" presStyleLbl="sibTrans2D1" presStyleIdx="1" presStyleCnt="2"/>
      <dgm:spPr/>
    </dgm:pt>
    <dgm:pt modelId="{92D8ECFE-107E-4147-B6F8-FF9872C7A9AA}" type="pres">
      <dgm:prSet presAssocID="{F5349E7A-05B7-4E5D-92FE-7C51BA7BA0F4}" presName="node" presStyleLbl="node1" presStyleIdx="2" presStyleCnt="3" custScaleX="135078" custScaleY="137765">
        <dgm:presLayoutVars>
          <dgm:bulletEnabled val="1"/>
        </dgm:presLayoutVars>
      </dgm:prSet>
      <dgm:spPr/>
    </dgm:pt>
  </dgm:ptLst>
  <dgm:cxnLst>
    <dgm:cxn modelId="{1249090F-9546-4062-8040-4D33E7417223}" type="presOf" srcId="{F5349E7A-05B7-4E5D-92FE-7C51BA7BA0F4}" destId="{92D8ECFE-107E-4147-B6F8-FF9872C7A9AA}" srcOrd="0" destOrd="0" presId="urn:microsoft.com/office/officeart/2005/8/layout/process1"/>
    <dgm:cxn modelId="{B789A225-66FF-4313-B8F2-9DA7382F4D47}" type="presOf" srcId="{EA569A7D-67EE-43E6-9E98-24BDC5349236}" destId="{6AED91E9-55E7-451C-A016-F78066DD5385}" srcOrd="0" destOrd="0" presId="urn:microsoft.com/office/officeart/2005/8/layout/process1"/>
    <dgm:cxn modelId="{7B467326-D633-42A2-841D-5FD1506C4C0B}" type="presOf" srcId="{03E8415B-740A-4964-A5BA-69168A41AC6C}" destId="{70B47088-20D5-4040-B6C5-9B271529BAC7}" srcOrd="0" destOrd="0" presId="urn:microsoft.com/office/officeart/2005/8/layout/process1"/>
    <dgm:cxn modelId="{0F655531-1EE1-4511-A035-73BAB0DF0FB0}" type="presOf" srcId="{A6073074-2C55-4559-AD7E-15DD7C8AE284}" destId="{49FAD599-633F-4A66-A4D9-559EA9CDE944}" srcOrd="0" destOrd="0" presId="urn:microsoft.com/office/officeart/2005/8/layout/process1"/>
    <dgm:cxn modelId="{E1128692-EDEB-475F-AC26-5CD14C2AF71F}" srcId="{EA569A7D-67EE-43E6-9E98-24BDC5349236}" destId="{E7205D9F-FBE1-4379-846A-553B89D8F7A8}" srcOrd="1" destOrd="0" parTransId="{2BF7898E-DB8D-4A57-8B15-530B51B079A6}" sibTransId="{BD2A9F69-165C-4F2D-8516-79D2DE030DE6}"/>
    <dgm:cxn modelId="{EA9E0D9D-5CDE-4FFE-9A79-513C73B25739}" srcId="{EA569A7D-67EE-43E6-9E98-24BDC5349236}" destId="{03E8415B-740A-4964-A5BA-69168A41AC6C}" srcOrd="0" destOrd="0" parTransId="{F62AED5B-B67E-4187-9696-92D335A9349D}" sibTransId="{A6073074-2C55-4559-AD7E-15DD7C8AE284}"/>
    <dgm:cxn modelId="{C519D3AD-F37F-47D3-817F-4B8CEB9ECED6}" srcId="{EA569A7D-67EE-43E6-9E98-24BDC5349236}" destId="{F5349E7A-05B7-4E5D-92FE-7C51BA7BA0F4}" srcOrd="2" destOrd="0" parTransId="{BE9B817D-024E-4984-835F-F8D4EFEFD6B4}" sibTransId="{39B9ABE2-FE1F-48A4-87E6-E0EE62E71762}"/>
    <dgm:cxn modelId="{DC9C8CB9-EE0D-483F-B77D-328D3D20E9E9}" type="presOf" srcId="{BD2A9F69-165C-4F2D-8516-79D2DE030DE6}" destId="{DFB41B09-CF9F-4E6D-8E55-AC94D18AFAA2}" srcOrd="0" destOrd="0" presId="urn:microsoft.com/office/officeart/2005/8/layout/process1"/>
    <dgm:cxn modelId="{1C6603F7-2C0B-40D1-8AC1-D0B5F8F5A1E9}" type="presOf" srcId="{BD2A9F69-165C-4F2D-8516-79D2DE030DE6}" destId="{4763E164-CDF0-440C-B878-D52DB4B5D3B9}" srcOrd="1" destOrd="0" presId="urn:microsoft.com/office/officeart/2005/8/layout/process1"/>
    <dgm:cxn modelId="{D1D2CAF9-1EFE-4539-A73E-BE6397020DDD}" type="presOf" srcId="{E7205D9F-FBE1-4379-846A-553B89D8F7A8}" destId="{6602E6B7-F534-4BBB-93B5-A977907A372A}" srcOrd="0" destOrd="0" presId="urn:microsoft.com/office/officeart/2005/8/layout/process1"/>
    <dgm:cxn modelId="{439823FF-B8A9-4254-BAB9-507A3F1BD99A}" type="presOf" srcId="{A6073074-2C55-4559-AD7E-15DD7C8AE284}" destId="{1BB377DA-1E1A-417A-B426-A86998FC31E7}" srcOrd="1" destOrd="0" presId="urn:microsoft.com/office/officeart/2005/8/layout/process1"/>
    <dgm:cxn modelId="{6C30EFCF-B45F-4153-8E7F-FA7168BB627A}" type="presParOf" srcId="{6AED91E9-55E7-451C-A016-F78066DD5385}" destId="{70B47088-20D5-4040-B6C5-9B271529BAC7}" srcOrd="0" destOrd="0" presId="urn:microsoft.com/office/officeart/2005/8/layout/process1"/>
    <dgm:cxn modelId="{8A3BF66E-5289-4444-BB5E-3673EBB6E641}" type="presParOf" srcId="{6AED91E9-55E7-451C-A016-F78066DD5385}" destId="{49FAD599-633F-4A66-A4D9-559EA9CDE944}" srcOrd="1" destOrd="0" presId="urn:microsoft.com/office/officeart/2005/8/layout/process1"/>
    <dgm:cxn modelId="{D3D65D93-A2CB-4068-869E-11661B03C866}" type="presParOf" srcId="{49FAD599-633F-4A66-A4D9-559EA9CDE944}" destId="{1BB377DA-1E1A-417A-B426-A86998FC31E7}" srcOrd="0" destOrd="0" presId="urn:microsoft.com/office/officeart/2005/8/layout/process1"/>
    <dgm:cxn modelId="{4CE2BA04-21DC-4D7D-9F3F-71B31FF03DFF}" type="presParOf" srcId="{6AED91E9-55E7-451C-A016-F78066DD5385}" destId="{6602E6B7-F534-4BBB-93B5-A977907A372A}" srcOrd="2" destOrd="0" presId="urn:microsoft.com/office/officeart/2005/8/layout/process1"/>
    <dgm:cxn modelId="{F385AD38-A533-44A7-AF64-CD3118C02F68}" type="presParOf" srcId="{6AED91E9-55E7-451C-A016-F78066DD5385}" destId="{DFB41B09-CF9F-4E6D-8E55-AC94D18AFAA2}" srcOrd="3" destOrd="0" presId="urn:microsoft.com/office/officeart/2005/8/layout/process1"/>
    <dgm:cxn modelId="{75A838DB-2F83-4E1A-B7F3-0EB0A0ED6629}" type="presParOf" srcId="{DFB41B09-CF9F-4E6D-8E55-AC94D18AFAA2}" destId="{4763E164-CDF0-440C-B878-D52DB4B5D3B9}" srcOrd="0" destOrd="0" presId="urn:microsoft.com/office/officeart/2005/8/layout/process1"/>
    <dgm:cxn modelId="{8DE7A5D4-2896-4358-A2F3-4EB682EDD9C4}" type="presParOf" srcId="{6AED91E9-55E7-451C-A016-F78066DD5385}" destId="{92D8ECFE-107E-4147-B6F8-FF9872C7A9A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0EB35-0FA0-436B-A336-A2AA221E39B2}" type="doc">
      <dgm:prSet loTypeId="urn:microsoft.com/office/officeart/2005/8/layout/process1" loCatId="process" qsTypeId="urn:microsoft.com/office/officeart/2005/8/quickstyle/simple1" qsCatId="simple" csTypeId="urn:microsoft.com/office/officeart/2005/8/colors/accent1_2" csCatId="accent1" phldr="1"/>
      <dgm:spPr/>
    </dgm:pt>
    <dgm:pt modelId="{33BBDA66-F172-4147-97E4-23D400B635CB}">
      <dgm:prSet phldrT="[Teksti]"/>
      <dgm:spPr/>
      <dgm:t>
        <a:bodyPr/>
        <a:lstStyle/>
        <a:p>
          <a:r>
            <a:rPr lang="fi-FI" dirty="0"/>
            <a:t>Mittaustarkkuuden paraneminen</a:t>
          </a:r>
        </a:p>
      </dgm:t>
    </dgm:pt>
    <dgm:pt modelId="{0C7AD881-5D9D-47DB-BB35-1A3C9FFE2C64}" type="parTrans" cxnId="{CA5142C4-67CE-4FBD-B6A3-4A1C0B79985A}">
      <dgm:prSet/>
      <dgm:spPr/>
      <dgm:t>
        <a:bodyPr/>
        <a:lstStyle/>
        <a:p>
          <a:endParaRPr lang="fi-FI"/>
        </a:p>
      </dgm:t>
    </dgm:pt>
    <dgm:pt modelId="{CF361A18-3FE9-4F54-8240-A0551E66AD34}" type="sibTrans" cxnId="{CA5142C4-67CE-4FBD-B6A3-4A1C0B79985A}">
      <dgm:prSet/>
      <dgm:spPr>
        <a:noFill/>
      </dgm:spPr>
      <dgm:t>
        <a:bodyPr/>
        <a:lstStyle/>
        <a:p>
          <a:endParaRPr lang="fi-FI"/>
        </a:p>
      </dgm:t>
    </dgm:pt>
    <dgm:pt modelId="{E56E933F-4FA0-4949-B4A9-6AF6A32FB210}">
      <dgm:prSet phldrT="[Teksti]"/>
      <dgm:spPr/>
      <dgm:t>
        <a:bodyPr/>
        <a:lstStyle/>
        <a:p>
          <a:r>
            <a:rPr lang="fi-FI" dirty="0"/>
            <a:t>Pistepilvet</a:t>
          </a:r>
        </a:p>
      </dgm:t>
    </dgm:pt>
    <dgm:pt modelId="{E1E47B01-9796-405F-8AE0-0F1B768E3CAB}" type="parTrans" cxnId="{387EC7A6-F4AB-4E54-B5F8-7B6BFE6A35B1}">
      <dgm:prSet/>
      <dgm:spPr/>
      <dgm:t>
        <a:bodyPr/>
        <a:lstStyle/>
        <a:p>
          <a:endParaRPr lang="fi-FI"/>
        </a:p>
      </dgm:t>
    </dgm:pt>
    <dgm:pt modelId="{58183FE6-AD78-48E9-B189-BEF6104C2AD1}" type="sibTrans" cxnId="{387EC7A6-F4AB-4E54-B5F8-7B6BFE6A35B1}">
      <dgm:prSet/>
      <dgm:spPr>
        <a:noFill/>
      </dgm:spPr>
      <dgm:t>
        <a:bodyPr/>
        <a:lstStyle/>
        <a:p>
          <a:endParaRPr lang="fi-FI"/>
        </a:p>
      </dgm:t>
    </dgm:pt>
    <dgm:pt modelId="{599860E6-6E7F-41BE-BD1E-92EA149A55F1}">
      <dgm:prSet phldrT="[Teksti]"/>
      <dgm:spPr/>
      <dgm:t>
        <a:bodyPr/>
        <a:lstStyle/>
        <a:p>
          <a:r>
            <a:rPr lang="fi-FI" dirty="0"/>
            <a:t>Uudet muuttujat</a:t>
          </a:r>
        </a:p>
      </dgm:t>
    </dgm:pt>
    <dgm:pt modelId="{FE39120D-27CA-4555-AFD3-E5AD623A9634}" type="parTrans" cxnId="{428AB66D-EEC0-4EAE-8220-DDA3A9DA06A9}">
      <dgm:prSet/>
      <dgm:spPr/>
      <dgm:t>
        <a:bodyPr/>
        <a:lstStyle/>
        <a:p>
          <a:endParaRPr lang="fi-FI"/>
        </a:p>
      </dgm:t>
    </dgm:pt>
    <dgm:pt modelId="{48ADCC7F-A46F-4047-B872-9F2431A2BDBA}" type="sibTrans" cxnId="{428AB66D-EEC0-4EAE-8220-DDA3A9DA06A9}">
      <dgm:prSet/>
      <dgm:spPr/>
      <dgm:t>
        <a:bodyPr/>
        <a:lstStyle/>
        <a:p>
          <a:endParaRPr lang="fi-FI"/>
        </a:p>
      </dgm:t>
    </dgm:pt>
    <dgm:pt modelId="{06138EB8-88B6-47A3-A9FF-E442CB4BE266}">
      <dgm:prSet/>
      <dgm:spPr/>
      <dgm:t>
        <a:bodyPr/>
        <a:lstStyle/>
        <a:p>
          <a:r>
            <a:rPr lang="fi-FI" dirty="0"/>
            <a:t>Vauriot</a:t>
          </a:r>
        </a:p>
      </dgm:t>
    </dgm:pt>
    <dgm:pt modelId="{C576A16E-12FE-40BF-BFE1-E363922631A9}" type="parTrans" cxnId="{A3B3320D-55EF-4D4F-9507-9AE175AB0183}">
      <dgm:prSet/>
      <dgm:spPr/>
      <dgm:t>
        <a:bodyPr/>
        <a:lstStyle/>
        <a:p>
          <a:endParaRPr lang="fi-FI"/>
        </a:p>
      </dgm:t>
    </dgm:pt>
    <dgm:pt modelId="{1BB97444-0C87-4892-BAC7-2621C46198F5}" type="sibTrans" cxnId="{A3B3320D-55EF-4D4F-9507-9AE175AB0183}">
      <dgm:prSet/>
      <dgm:spPr>
        <a:noFill/>
      </dgm:spPr>
      <dgm:t>
        <a:bodyPr/>
        <a:lstStyle/>
        <a:p>
          <a:endParaRPr lang="fi-FI"/>
        </a:p>
      </dgm:t>
    </dgm:pt>
    <dgm:pt modelId="{DDFF78F1-DECF-4CEA-ABCB-6874C951BAF9}">
      <dgm:prSet/>
      <dgm:spPr/>
      <dgm:t>
        <a:bodyPr/>
        <a:lstStyle/>
        <a:p>
          <a:r>
            <a:rPr lang="fi-FI" dirty="0"/>
            <a:t>Simulaatiot</a:t>
          </a:r>
        </a:p>
      </dgm:t>
    </dgm:pt>
    <dgm:pt modelId="{C5A7FE37-B3A7-482B-B74D-5AB664DBDF03}" type="parTrans" cxnId="{D74F0BFB-6D3F-4645-92AB-8ADB699CA1E6}">
      <dgm:prSet/>
      <dgm:spPr/>
      <dgm:t>
        <a:bodyPr/>
        <a:lstStyle/>
        <a:p>
          <a:endParaRPr lang="fi-FI"/>
        </a:p>
      </dgm:t>
    </dgm:pt>
    <dgm:pt modelId="{414C5B60-1B16-4325-9384-4F542315E76A}" type="sibTrans" cxnId="{D74F0BFB-6D3F-4645-92AB-8ADB699CA1E6}">
      <dgm:prSet/>
      <dgm:spPr>
        <a:noFill/>
      </dgm:spPr>
      <dgm:t>
        <a:bodyPr/>
        <a:lstStyle/>
        <a:p>
          <a:endParaRPr lang="fi-FI"/>
        </a:p>
      </dgm:t>
    </dgm:pt>
    <dgm:pt modelId="{1C515ACB-CCCA-4633-8D44-3524A6100D25}" type="pres">
      <dgm:prSet presAssocID="{EA60EB35-0FA0-436B-A336-A2AA221E39B2}" presName="Name0" presStyleCnt="0">
        <dgm:presLayoutVars>
          <dgm:dir/>
          <dgm:resizeHandles val="exact"/>
        </dgm:presLayoutVars>
      </dgm:prSet>
      <dgm:spPr/>
    </dgm:pt>
    <dgm:pt modelId="{305874FA-5422-41A6-B905-EAB9C289FB48}" type="pres">
      <dgm:prSet presAssocID="{33BBDA66-F172-4147-97E4-23D400B635CB}" presName="node" presStyleLbl="node1" presStyleIdx="0" presStyleCnt="5" custScaleX="209623" custScaleY="219567">
        <dgm:presLayoutVars>
          <dgm:bulletEnabled val="1"/>
        </dgm:presLayoutVars>
      </dgm:prSet>
      <dgm:spPr/>
    </dgm:pt>
    <dgm:pt modelId="{CD5B54B4-C8D0-49C9-80AD-7932033ABE74}" type="pres">
      <dgm:prSet presAssocID="{CF361A18-3FE9-4F54-8240-A0551E66AD34}" presName="sibTrans" presStyleLbl="sibTrans2D1" presStyleIdx="0" presStyleCnt="4"/>
      <dgm:spPr/>
    </dgm:pt>
    <dgm:pt modelId="{DC255B60-1346-4661-914B-68AE7854BB2D}" type="pres">
      <dgm:prSet presAssocID="{CF361A18-3FE9-4F54-8240-A0551E66AD34}" presName="connectorText" presStyleLbl="sibTrans2D1" presStyleIdx="0" presStyleCnt="4"/>
      <dgm:spPr/>
    </dgm:pt>
    <dgm:pt modelId="{0E050073-0FCD-4203-A81D-EF3EACCEA0D2}" type="pres">
      <dgm:prSet presAssocID="{E56E933F-4FA0-4949-B4A9-6AF6A32FB210}" presName="node" presStyleLbl="node1" presStyleIdx="1" presStyleCnt="5" custScaleX="209623" custScaleY="219567">
        <dgm:presLayoutVars>
          <dgm:bulletEnabled val="1"/>
        </dgm:presLayoutVars>
      </dgm:prSet>
      <dgm:spPr/>
    </dgm:pt>
    <dgm:pt modelId="{BBDFFC8B-C808-4CAC-A488-582134A2CB66}" type="pres">
      <dgm:prSet presAssocID="{58183FE6-AD78-48E9-B189-BEF6104C2AD1}" presName="sibTrans" presStyleLbl="sibTrans2D1" presStyleIdx="1" presStyleCnt="4"/>
      <dgm:spPr/>
    </dgm:pt>
    <dgm:pt modelId="{4E11CBD3-0103-4CE6-A307-246F4D4ED87C}" type="pres">
      <dgm:prSet presAssocID="{58183FE6-AD78-48E9-B189-BEF6104C2AD1}" presName="connectorText" presStyleLbl="sibTrans2D1" presStyleIdx="1" presStyleCnt="4"/>
      <dgm:spPr/>
    </dgm:pt>
    <dgm:pt modelId="{221B3BA0-457A-4370-B917-3B74879B37E5}" type="pres">
      <dgm:prSet presAssocID="{DDFF78F1-DECF-4CEA-ABCB-6874C951BAF9}" presName="node" presStyleLbl="node1" presStyleIdx="2" presStyleCnt="5" custScaleX="209623" custScaleY="219567">
        <dgm:presLayoutVars>
          <dgm:bulletEnabled val="1"/>
        </dgm:presLayoutVars>
      </dgm:prSet>
      <dgm:spPr/>
    </dgm:pt>
    <dgm:pt modelId="{83BB3BF3-5F89-4BA0-8EB6-BD21826C072F}" type="pres">
      <dgm:prSet presAssocID="{414C5B60-1B16-4325-9384-4F542315E76A}" presName="sibTrans" presStyleLbl="sibTrans2D1" presStyleIdx="2" presStyleCnt="4"/>
      <dgm:spPr/>
    </dgm:pt>
    <dgm:pt modelId="{387A2644-8BD3-4702-AE6D-514393DD3F7A}" type="pres">
      <dgm:prSet presAssocID="{414C5B60-1B16-4325-9384-4F542315E76A}" presName="connectorText" presStyleLbl="sibTrans2D1" presStyleIdx="2" presStyleCnt="4"/>
      <dgm:spPr/>
    </dgm:pt>
    <dgm:pt modelId="{ECFC833A-80A0-4419-8080-83B117122E79}" type="pres">
      <dgm:prSet presAssocID="{06138EB8-88B6-47A3-A9FF-E442CB4BE266}" presName="node" presStyleLbl="node1" presStyleIdx="3" presStyleCnt="5" custScaleX="209623" custScaleY="219567">
        <dgm:presLayoutVars>
          <dgm:bulletEnabled val="1"/>
        </dgm:presLayoutVars>
      </dgm:prSet>
      <dgm:spPr/>
    </dgm:pt>
    <dgm:pt modelId="{C9515E3F-D070-451A-B556-AF8EEFF2C4F3}" type="pres">
      <dgm:prSet presAssocID="{1BB97444-0C87-4892-BAC7-2621C46198F5}" presName="sibTrans" presStyleLbl="sibTrans2D1" presStyleIdx="3" presStyleCnt="4"/>
      <dgm:spPr/>
    </dgm:pt>
    <dgm:pt modelId="{2C2F85AD-F48C-4DF9-9587-EA57CB977598}" type="pres">
      <dgm:prSet presAssocID="{1BB97444-0C87-4892-BAC7-2621C46198F5}" presName="connectorText" presStyleLbl="sibTrans2D1" presStyleIdx="3" presStyleCnt="4"/>
      <dgm:spPr/>
    </dgm:pt>
    <dgm:pt modelId="{8689BB30-6B8F-4DB4-9B25-ECD84244E53A}" type="pres">
      <dgm:prSet presAssocID="{599860E6-6E7F-41BE-BD1E-92EA149A55F1}" presName="node" presStyleLbl="node1" presStyleIdx="4" presStyleCnt="5" custScaleX="209623" custScaleY="219567">
        <dgm:presLayoutVars>
          <dgm:bulletEnabled val="1"/>
        </dgm:presLayoutVars>
      </dgm:prSet>
      <dgm:spPr/>
    </dgm:pt>
  </dgm:ptLst>
  <dgm:cxnLst>
    <dgm:cxn modelId="{2EB5630C-6BB4-4D28-BF78-AA13AB0D0A2B}" type="presOf" srcId="{E56E933F-4FA0-4949-B4A9-6AF6A32FB210}" destId="{0E050073-0FCD-4203-A81D-EF3EACCEA0D2}" srcOrd="0" destOrd="0" presId="urn:microsoft.com/office/officeart/2005/8/layout/process1"/>
    <dgm:cxn modelId="{A3B3320D-55EF-4D4F-9507-9AE175AB0183}" srcId="{EA60EB35-0FA0-436B-A336-A2AA221E39B2}" destId="{06138EB8-88B6-47A3-A9FF-E442CB4BE266}" srcOrd="3" destOrd="0" parTransId="{C576A16E-12FE-40BF-BFE1-E363922631A9}" sibTransId="{1BB97444-0C87-4892-BAC7-2621C46198F5}"/>
    <dgm:cxn modelId="{B855FA19-4B52-4F1E-B76F-E4B05F66707D}" type="presOf" srcId="{58183FE6-AD78-48E9-B189-BEF6104C2AD1}" destId="{BBDFFC8B-C808-4CAC-A488-582134A2CB66}" srcOrd="0" destOrd="0" presId="urn:microsoft.com/office/officeart/2005/8/layout/process1"/>
    <dgm:cxn modelId="{902E7B2F-CB2E-4466-A509-9C95962F9E7D}" type="presOf" srcId="{599860E6-6E7F-41BE-BD1E-92EA149A55F1}" destId="{8689BB30-6B8F-4DB4-9B25-ECD84244E53A}" srcOrd="0" destOrd="0" presId="urn:microsoft.com/office/officeart/2005/8/layout/process1"/>
    <dgm:cxn modelId="{2F427F38-3190-4380-9688-FDCB41EB26CF}" type="presOf" srcId="{414C5B60-1B16-4325-9384-4F542315E76A}" destId="{83BB3BF3-5F89-4BA0-8EB6-BD21826C072F}" srcOrd="0" destOrd="0" presId="urn:microsoft.com/office/officeart/2005/8/layout/process1"/>
    <dgm:cxn modelId="{DB66DD38-F8FD-4BF4-99AB-DC625238B0BC}" type="presOf" srcId="{CF361A18-3FE9-4F54-8240-A0551E66AD34}" destId="{DC255B60-1346-4661-914B-68AE7854BB2D}" srcOrd="1" destOrd="0" presId="urn:microsoft.com/office/officeart/2005/8/layout/process1"/>
    <dgm:cxn modelId="{41B05347-3208-4770-A544-12B99BFCDC47}" type="presOf" srcId="{EA60EB35-0FA0-436B-A336-A2AA221E39B2}" destId="{1C515ACB-CCCA-4633-8D44-3524A6100D25}" srcOrd="0" destOrd="0" presId="urn:microsoft.com/office/officeart/2005/8/layout/process1"/>
    <dgm:cxn modelId="{428AB66D-EEC0-4EAE-8220-DDA3A9DA06A9}" srcId="{EA60EB35-0FA0-436B-A336-A2AA221E39B2}" destId="{599860E6-6E7F-41BE-BD1E-92EA149A55F1}" srcOrd="4" destOrd="0" parTransId="{FE39120D-27CA-4555-AFD3-E5AD623A9634}" sibTransId="{48ADCC7F-A46F-4047-B872-9F2431A2BDBA}"/>
    <dgm:cxn modelId="{0BA58052-F728-4BC9-997C-EF2DEE4F2445}" type="presOf" srcId="{CF361A18-3FE9-4F54-8240-A0551E66AD34}" destId="{CD5B54B4-C8D0-49C9-80AD-7932033ABE74}" srcOrd="0" destOrd="0" presId="urn:microsoft.com/office/officeart/2005/8/layout/process1"/>
    <dgm:cxn modelId="{AFCE0C87-4A95-449C-A519-A641CA997A5D}" type="presOf" srcId="{414C5B60-1B16-4325-9384-4F542315E76A}" destId="{387A2644-8BD3-4702-AE6D-514393DD3F7A}" srcOrd="1" destOrd="0" presId="urn:microsoft.com/office/officeart/2005/8/layout/process1"/>
    <dgm:cxn modelId="{279A389D-A2FD-4D08-99CF-6DFBC502A09D}" type="presOf" srcId="{DDFF78F1-DECF-4CEA-ABCB-6874C951BAF9}" destId="{221B3BA0-457A-4370-B917-3B74879B37E5}" srcOrd="0" destOrd="0" presId="urn:microsoft.com/office/officeart/2005/8/layout/process1"/>
    <dgm:cxn modelId="{0BB21A9F-43A8-4F62-8C65-DC1D062D617B}" type="presOf" srcId="{06138EB8-88B6-47A3-A9FF-E442CB4BE266}" destId="{ECFC833A-80A0-4419-8080-83B117122E79}" srcOrd="0" destOrd="0" presId="urn:microsoft.com/office/officeart/2005/8/layout/process1"/>
    <dgm:cxn modelId="{6ECF7AA4-F74A-40F8-8B3B-062A295D18FC}" type="presOf" srcId="{1BB97444-0C87-4892-BAC7-2621C46198F5}" destId="{2C2F85AD-F48C-4DF9-9587-EA57CB977598}" srcOrd="1" destOrd="0" presId="urn:microsoft.com/office/officeart/2005/8/layout/process1"/>
    <dgm:cxn modelId="{387EC7A6-F4AB-4E54-B5F8-7B6BFE6A35B1}" srcId="{EA60EB35-0FA0-436B-A336-A2AA221E39B2}" destId="{E56E933F-4FA0-4949-B4A9-6AF6A32FB210}" srcOrd="1" destOrd="0" parTransId="{E1E47B01-9796-405F-8AE0-0F1B768E3CAB}" sibTransId="{58183FE6-AD78-48E9-B189-BEF6104C2AD1}"/>
    <dgm:cxn modelId="{CA5142C4-67CE-4FBD-B6A3-4A1C0B79985A}" srcId="{EA60EB35-0FA0-436B-A336-A2AA221E39B2}" destId="{33BBDA66-F172-4147-97E4-23D400B635CB}" srcOrd="0" destOrd="0" parTransId="{0C7AD881-5D9D-47DB-BB35-1A3C9FFE2C64}" sibTransId="{CF361A18-3FE9-4F54-8240-A0551E66AD34}"/>
    <dgm:cxn modelId="{8EA9B8E2-4FD7-4B8E-88E4-B570BCF1BF56}" type="presOf" srcId="{33BBDA66-F172-4147-97E4-23D400B635CB}" destId="{305874FA-5422-41A6-B905-EAB9C289FB48}" srcOrd="0" destOrd="0" presId="urn:microsoft.com/office/officeart/2005/8/layout/process1"/>
    <dgm:cxn modelId="{16D206E9-510F-4531-B33A-74E5616A1D5C}" type="presOf" srcId="{58183FE6-AD78-48E9-B189-BEF6104C2AD1}" destId="{4E11CBD3-0103-4CE6-A307-246F4D4ED87C}" srcOrd="1" destOrd="0" presId="urn:microsoft.com/office/officeart/2005/8/layout/process1"/>
    <dgm:cxn modelId="{46AEA9E9-FC3B-4164-82DE-1C9ED6DB2070}" type="presOf" srcId="{1BB97444-0C87-4892-BAC7-2621C46198F5}" destId="{C9515E3F-D070-451A-B556-AF8EEFF2C4F3}" srcOrd="0" destOrd="0" presId="urn:microsoft.com/office/officeart/2005/8/layout/process1"/>
    <dgm:cxn modelId="{D74F0BFB-6D3F-4645-92AB-8ADB699CA1E6}" srcId="{EA60EB35-0FA0-436B-A336-A2AA221E39B2}" destId="{DDFF78F1-DECF-4CEA-ABCB-6874C951BAF9}" srcOrd="2" destOrd="0" parTransId="{C5A7FE37-B3A7-482B-B74D-5AB664DBDF03}" sibTransId="{414C5B60-1B16-4325-9384-4F542315E76A}"/>
    <dgm:cxn modelId="{D501544E-3170-4344-BB10-C19A4378FC5D}" type="presParOf" srcId="{1C515ACB-CCCA-4633-8D44-3524A6100D25}" destId="{305874FA-5422-41A6-B905-EAB9C289FB48}" srcOrd="0" destOrd="0" presId="urn:microsoft.com/office/officeart/2005/8/layout/process1"/>
    <dgm:cxn modelId="{4A7A4A88-29B7-4410-A5E5-9A7F5857A6D8}" type="presParOf" srcId="{1C515ACB-CCCA-4633-8D44-3524A6100D25}" destId="{CD5B54B4-C8D0-49C9-80AD-7932033ABE74}" srcOrd="1" destOrd="0" presId="urn:microsoft.com/office/officeart/2005/8/layout/process1"/>
    <dgm:cxn modelId="{369D44D3-37EC-4C5A-B743-A1C754EAEA0A}" type="presParOf" srcId="{CD5B54B4-C8D0-49C9-80AD-7932033ABE74}" destId="{DC255B60-1346-4661-914B-68AE7854BB2D}" srcOrd="0" destOrd="0" presId="urn:microsoft.com/office/officeart/2005/8/layout/process1"/>
    <dgm:cxn modelId="{AEF63401-9DA9-450D-A0E3-6ECBDBD02FBF}" type="presParOf" srcId="{1C515ACB-CCCA-4633-8D44-3524A6100D25}" destId="{0E050073-0FCD-4203-A81D-EF3EACCEA0D2}" srcOrd="2" destOrd="0" presId="urn:microsoft.com/office/officeart/2005/8/layout/process1"/>
    <dgm:cxn modelId="{43E4EF0F-6F63-459C-9AF0-9D4248973101}" type="presParOf" srcId="{1C515ACB-CCCA-4633-8D44-3524A6100D25}" destId="{BBDFFC8B-C808-4CAC-A488-582134A2CB66}" srcOrd="3" destOrd="0" presId="urn:microsoft.com/office/officeart/2005/8/layout/process1"/>
    <dgm:cxn modelId="{FD8EB313-5977-4EFB-B218-0A050B6FDC73}" type="presParOf" srcId="{BBDFFC8B-C808-4CAC-A488-582134A2CB66}" destId="{4E11CBD3-0103-4CE6-A307-246F4D4ED87C}" srcOrd="0" destOrd="0" presId="urn:microsoft.com/office/officeart/2005/8/layout/process1"/>
    <dgm:cxn modelId="{BC19A403-169C-49D5-A1B3-71A1EDA73029}" type="presParOf" srcId="{1C515ACB-CCCA-4633-8D44-3524A6100D25}" destId="{221B3BA0-457A-4370-B917-3B74879B37E5}" srcOrd="4" destOrd="0" presId="urn:microsoft.com/office/officeart/2005/8/layout/process1"/>
    <dgm:cxn modelId="{94C0E1F8-3631-45DB-B3A9-8C198A164A0A}" type="presParOf" srcId="{1C515ACB-CCCA-4633-8D44-3524A6100D25}" destId="{83BB3BF3-5F89-4BA0-8EB6-BD21826C072F}" srcOrd="5" destOrd="0" presId="urn:microsoft.com/office/officeart/2005/8/layout/process1"/>
    <dgm:cxn modelId="{4FD369EC-230E-4658-A236-D07B20A9F783}" type="presParOf" srcId="{83BB3BF3-5F89-4BA0-8EB6-BD21826C072F}" destId="{387A2644-8BD3-4702-AE6D-514393DD3F7A}" srcOrd="0" destOrd="0" presId="urn:microsoft.com/office/officeart/2005/8/layout/process1"/>
    <dgm:cxn modelId="{FAF491F7-3127-424B-BC32-0E0EDDCF130C}" type="presParOf" srcId="{1C515ACB-CCCA-4633-8D44-3524A6100D25}" destId="{ECFC833A-80A0-4419-8080-83B117122E79}" srcOrd="6" destOrd="0" presId="urn:microsoft.com/office/officeart/2005/8/layout/process1"/>
    <dgm:cxn modelId="{3309FE56-0BF0-4CDA-A6F2-9DDC31C6777E}" type="presParOf" srcId="{1C515ACB-CCCA-4633-8D44-3524A6100D25}" destId="{C9515E3F-D070-451A-B556-AF8EEFF2C4F3}" srcOrd="7" destOrd="0" presId="urn:microsoft.com/office/officeart/2005/8/layout/process1"/>
    <dgm:cxn modelId="{E80CD861-7ECF-4001-A366-379F594CDA2E}" type="presParOf" srcId="{C9515E3F-D070-451A-B556-AF8EEFF2C4F3}" destId="{2C2F85AD-F48C-4DF9-9587-EA57CB977598}" srcOrd="0" destOrd="0" presId="urn:microsoft.com/office/officeart/2005/8/layout/process1"/>
    <dgm:cxn modelId="{E2F84844-CB16-4CF8-8B93-F7D0D71A0D4C}" type="presParOf" srcId="{1C515ACB-CCCA-4633-8D44-3524A6100D25}" destId="{8689BB30-6B8F-4DB4-9B25-ECD84244E53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47088-20D5-4040-B6C5-9B271529BAC7}">
      <dsp:nvSpPr>
        <dsp:cNvPr id="0" name=""/>
        <dsp:cNvSpPr/>
      </dsp:nvSpPr>
      <dsp:spPr>
        <a:xfrm>
          <a:off x="620" y="117346"/>
          <a:ext cx="2262303" cy="1384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Vuosittaiset mittaukset</a:t>
          </a:r>
        </a:p>
      </dsp:txBody>
      <dsp:txXfrm>
        <a:off x="41167" y="157893"/>
        <a:ext cx="2181209" cy="1303289"/>
      </dsp:txXfrm>
    </dsp:sp>
    <dsp:sp modelId="{49FAD599-633F-4A66-A4D9-559EA9CDE944}">
      <dsp:nvSpPr>
        <dsp:cNvPr id="0" name=""/>
        <dsp:cNvSpPr/>
      </dsp:nvSpPr>
      <dsp:spPr>
        <a:xfrm>
          <a:off x="2430404" y="601861"/>
          <a:ext cx="355060" cy="41535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2430404" y="684932"/>
        <a:ext cx="248542" cy="249211"/>
      </dsp:txXfrm>
    </dsp:sp>
    <dsp:sp modelId="{6602E6B7-F534-4BBB-93B5-A977907A372A}">
      <dsp:nvSpPr>
        <dsp:cNvPr id="0" name=""/>
        <dsp:cNvSpPr/>
      </dsp:nvSpPr>
      <dsp:spPr>
        <a:xfrm>
          <a:off x="2932848" y="117346"/>
          <a:ext cx="2262303" cy="1384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Mittauskierto</a:t>
          </a:r>
        </a:p>
        <a:p>
          <a:pPr marL="0" lvl="0" indent="0" algn="ctr" defTabSz="1022350">
            <a:lnSpc>
              <a:spcPct val="90000"/>
            </a:lnSpc>
            <a:spcBef>
              <a:spcPct val="0"/>
            </a:spcBef>
            <a:spcAft>
              <a:spcPct val="35000"/>
            </a:spcAft>
            <a:buNone/>
          </a:pPr>
          <a:r>
            <a:rPr lang="fi-FI" sz="2300" kern="1200" dirty="0"/>
            <a:t>1-4 vuotta</a:t>
          </a:r>
        </a:p>
      </dsp:txBody>
      <dsp:txXfrm>
        <a:off x="2973395" y="157893"/>
        <a:ext cx="2181209" cy="1303289"/>
      </dsp:txXfrm>
    </dsp:sp>
    <dsp:sp modelId="{DFB41B09-CF9F-4E6D-8E55-AC94D18AFAA2}">
      <dsp:nvSpPr>
        <dsp:cNvPr id="0" name=""/>
        <dsp:cNvSpPr/>
      </dsp:nvSpPr>
      <dsp:spPr>
        <a:xfrm>
          <a:off x="5362632" y="601861"/>
          <a:ext cx="355060" cy="41535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362632" y="684932"/>
        <a:ext cx="248542" cy="249211"/>
      </dsp:txXfrm>
    </dsp:sp>
    <dsp:sp modelId="{92D8ECFE-107E-4147-B6F8-FF9872C7A9AA}">
      <dsp:nvSpPr>
        <dsp:cNvPr id="0" name=""/>
        <dsp:cNvSpPr/>
      </dsp:nvSpPr>
      <dsp:spPr>
        <a:xfrm>
          <a:off x="5865076" y="117346"/>
          <a:ext cx="2262303" cy="1384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Yli 40 000 kaista-km</a:t>
          </a:r>
        </a:p>
      </dsp:txBody>
      <dsp:txXfrm>
        <a:off x="5905623" y="157893"/>
        <a:ext cx="2181209" cy="1303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874FA-5422-41A6-B905-EAB9C289FB48}">
      <dsp:nvSpPr>
        <dsp:cNvPr id="0" name=""/>
        <dsp:cNvSpPr/>
      </dsp:nvSpPr>
      <dsp:spPr>
        <a:xfrm>
          <a:off x="573" y="641449"/>
          <a:ext cx="1662372" cy="10447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Mittaustarkkuuden paraneminen</a:t>
          </a:r>
        </a:p>
      </dsp:txBody>
      <dsp:txXfrm>
        <a:off x="31172" y="672048"/>
        <a:ext cx="1601174" cy="983541"/>
      </dsp:txXfrm>
    </dsp:sp>
    <dsp:sp modelId="{CD5B54B4-C8D0-49C9-80AD-7932033ABE74}">
      <dsp:nvSpPr>
        <dsp:cNvPr id="0" name=""/>
        <dsp:cNvSpPr/>
      </dsp:nvSpPr>
      <dsp:spPr>
        <a:xfrm>
          <a:off x="1742249" y="1065483"/>
          <a:ext cx="168122" cy="19667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1742249" y="1104817"/>
        <a:ext cx="117685" cy="118003"/>
      </dsp:txXfrm>
    </dsp:sp>
    <dsp:sp modelId="{0E050073-0FCD-4203-A81D-EF3EACCEA0D2}">
      <dsp:nvSpPr>
        <dsp:cNvPr id="0" name=""/>
        <dsp:cNvSpPr/>
      </dsp:nvSpPr>
      <dsp:spPr>
        <a:xfrm>
          <a:off x="1980158" y="641449"/>
          <a:ext cx="1662372" cy="10447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Pistepilvet</a:t>
          </a:r>
        </a:p>
      </dsp:txBody>
      <dsp:txXfrm>
        <a:off x="2010757" y="672048"/>
        <a:ext cx="1601174" cy="983541"/>
      </dsp:txXfrm>
    </dsp:sp>
    <dsp:sp modelId="{BBDFFC8B-C808-4CAC-A488-582134A2CB66}">
      <dsp:nvSpPr>
        <dsp:cNvPr id="0" name=""/>
        <dsp:cNvSpPr/>
      </dsp:nvSpPr>
      <dsp:spPr>
        <a:xfrm>
          <a:off x="3721834" y="1065483"/>
          <a:ext cx="168122" cy="19667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3721834" y="1104817"/>
        <a:ext cx="117685" cy="118003"/>
      </dsp:txXfrm>
    </dsp:sp>
    <dsp:sp modelId="{221B3BA0-457A-4370-B917-3B74879B37E5}">
      <dsp:nvSpPr>
        <dsp:cNvPr id="0" name=""/>
        <dsp:cNvSpPr/>
      </dsp:nvSpPr>
      <dsp:spPr>
        <a:xfrm>
          <a:off x="3959743" y="641449"/>
          <a:ext cx="1662372" cy="10447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Simulaatiot</a:t>
          </a:r>
        </a:p>
      </dsp:txBody>
      <dsp:txXfrm>
        <a:off x="3990342" y="672048"/>
        <a:ext cx="1601174" cy="983541"/>
      </dsp:txXfrm>
    </dsp:sp>
    <dsp:sp modelId="{83BB3BF3-5F89-4BA0-8EB6-BD21826C072F}">
      <dsp:nvSpPr>
        <dsp:cNvPr id="0" name=""/>
        <dsp:cNvSpPr/>
      </dsp:nvSpPr>
      <dsp:spPr>
        <a:xfrm>
          <a:off x="5701418" y="1065483"/>
          <a:ext cx="168122" cy="19667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5701418" y="1104817"/>
        <a:ext cx="117685" cy="118003"/>
      </dsp:txXfrm>
    </dsp:sp>
    <dsp:sp modelId="{ECFC833A-80A0-4419-8080-83B117122E79}">
      <dsp:nvSpPr>
        <dsp:cNvPr id="0" name=""/>
        <dsp:cNvSpPr/>
      </dsp:nvSpPr>
      <dsp:spPr>
        <a:xfrm>
          <a:off x="5939327" y="641449"/>
          <a:ext cx="1662372" cy="10447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Vauriot</a:t>
          </a:r>
        </a:p>
      </dsp:txBody>
      <dsp:txXfrm>
        <a:off x="5969926" y="672048"/>
        <a:ext cx="1601174" cy="983541"/>
      </dsp:txXfrm>
    </dsp:sp>
    <dsp:sp modelId="{C9515E3F-D070-451A-B556-AF8EEFF2C4F3}">
      <dsp:nvSpPr>
        <dsp:cNvPr id="0" name=""/>
        <dsp:cNvSpPr/>
      </dsp:nvSpPr>
      <dsp:spPr>
        <a:xfrm>
          <a:off x="7681003" y="1065483"/>
          <a:ext cx="168122" cy="19667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7681003" y="1104817"/>
        <a:ext cx="117685" cy="118003"/>
      </dsp:txXfrm>
    </dsp:sp>
    <dsp:sp modelId="{8689BB30-6B8F-4DB4-9B25-ECD84244E53A}">
      <dsp:nvSpPr>
        <dsp:cNvPr id="0" name=""/>
        <dsp:cNvSpPr/>
      </dsp:nvSpPr>
      <dsp:spPr>
        <a:xfrm>
          <a:off x="7918912" y="641449"/>
          <a:ext cx="1662372" cy="10447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Uudet muuttujat</a:t>
          </a:r>
        </a:p>
      </dsp:txBody>
      <dsp:txXfrm>
        <a:off x="7949511" y="672048"/>
        <a:ext cx="1601174" cy="9835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11.3.2023</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11.3.2023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155081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Tero Lassila</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13.3.2023</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5" name="eukarelialogoplaceholder">
            <a:extLst>
              <a:ext uri="{FF2B5EF4-FFF2-40B4-BE49-F238E27FC236}">
                <a16:creationId xmlns:a16="http://schemas.microsoft.com/office/drawing/2014/main" id="{831C392D-7A55-F2F2-6708-FC7C0AD60249}"/>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6" name="eulogotenplaceholder">
            <a:extLst>
              <a:ext uri="{FF2B5EF4-FFF2-40B4-BE49-F238E27FC236}">
                <a16:creationId xmlns:a16="http://schemas.microsoft.com/office/drawing/2014/main" id="{3E1949BE-72A6-B501-1B87-1ADB8B2798B3}"/>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8" name="eufinancelogoplaceholder">
            <a:extLst>
              <a:ext uri="{FF2B5EF4-FFF2-40B4-BE49-F238E27FC236}">
                <a16:creationId xmlns:a16="http://schemas.microsoft.com/office/drawing/2014/main" id="{8EB54258-FC49-62FB-FC67-94DFDD350198}"/>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Tero Lassila</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13.3.2023</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karelialogoplaceholder">
            <a:extLst>
              <a:ext uri="{FF2B5EF4-FFF2-40B4-BE49-F238E27FC236}">
                <a16:creationId xmlns:a16="http://schemas.microsoft.com/office/drawing/2014/main" id="{C53F6C4E-C88D-EF31-98B0-560A45F900F3}"/>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5" name="eulogotenplaceholder">
            <a:extLst>
              <a:ext uri="{FF2B5EF4-FFF2-40B4-BE49-F238E27FC236}">
                <a16:creationId xmlns:a16="http://schemas.microsoft.com/office/drawing/2014/main" id="{27EF32F5-1D17-FDC3-0035-304F4721B762}"/>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6" name="eulogoplaceholder">
            <a:extLst>
              <a:ext uri="{FF2B5EF4-FFF2-40B4-BE49-F238E27FC236}">
                <a16:creationId xmlns:a16="http://schemas.microsoft.com/office/drawing/2014/main" id="{1B1B336A-30A5-31FB-0744-39B5981B4A90}"/>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7" name="eufinancelogoplaceholder">
            <a:extLst>
              <a:ext uri="{FF2B5EF4-FFF2-40B4-BE49-F238E27FC236}">
                <a16:creationId xmlns:a16="http://schemas.microsoft.com/office/drawing/2014/main" id="{2EA21E00-D18D-3F08-9E5D-04C19AA74A7D}"/>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Tero Lassila</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13.3.2023</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50000"/>
        </a:lnSpc>
        <a:spcBef>
          <a:spcPts val="1000"/>
        </a:spcBef>
        <a:buClr>
          <a:srgbClr val="0065AF"/>
        </a:buClr>
        <a:buFont typeface="Arial"/>
        <a:buChar char="•"/>
        <a:defRPr sz="1600" kern="1200">
          <a:solidFill>
            <a:schemeClr val="tx1"/>
          </a:solidFill>
          <a:latin typeface="+mn-lt"/>
          <a:ea typeface="+mn-ea"/>
          <a:cs typeface="+mn-cs"/>
        </a:defRPr>
      </a:lvl1pPr>
      <a:lvl2pPr marL="741600" indent="-284400" algn="l" defTabSz="914400" rtl="0" eaLnBrk="1" latinLnBrk="0" hangingPunct="1">
        <a:lnSpc>
          <a:spcPct val="150000"/>
        </a:lnSpc>
        <a:spcBef>
          <a:spcPts val="500"/>
        </a:spcBef>
        <a:buClr>
          <a:srgbClr val="0065AF"/>
        </a:buClr>
        <a:buFont typeface="Arial"/>
        <a:buChar char="•"/>
        <a:defRPr sz="1400" kern="1200">
          <a:solidFill>
            <a:schemeClr val="tx1"/>
          </a:solidFill>
          <a:latin typeface="+mn-lt"/>
          <a:ea typeface="+mn-ea"/>
          <a:cs typeface="+mn-cs"/>
        </a:defRPr>
      </a:lvl2pPr>
      <a:lvl3pPr marL="1087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3pPr>
      <a:lvl4pPr marL="1600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4pPr>
      <a:lvl5pPr marL="20574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3">
            <a:extLst>
              <a:ext uri="{FF2B5EF4-FFF2-40B4-BE49-F238E27FC236}">
                <a16:creationId xmlns:a16="http://schemas.microsoft.com/office/drawing/2014/main" id="{8BE169EA-604D-0100-A58C-19B8FE56240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974" b="11974"/>
          <a:stretch>
            <a:fillRect/>
          </a:stretch>
        </p:blipFill>
        <p:spPr>
          <a:xfrm>
            <a:off x="6037263" y="0"/>
            <a:ext cx="6156325" cy="2633663"/>
          </a:xfrm>
        </p:spPr>
      </p:pic>
      <p:sp>
        <p:nvSpPr>
          <p:cNvPr id="2" name="Otsikko 1">
            <a:extLst>
              <a:ext uri="{FF2B5EF4-FFF2-40B4-BE49-F238E27FC236}">
                <a16:creationId xmlns:a16="http://schemas.microsoft.com/office/drawing/2014/main" id="{AC1A0C6F-A31C-8334-209D-2C8ECB5D2CDA}"/>
              </a:ext>
            </a:extLst>
          </p:cNvPr>
          <p:cNvSpPr>
            <a:spLocks noGrp="1"/>
          </p:cNvSpPr>
          <p:nvPr>
            <p:ph type="ctrTitle"/>
          </p:nvPr>
        </p:nvSpPr>
        <p:spPr/>
        <p:txBody>
          <a:bodyPr/>
          <a:lstStyle/>
          <a:p>
            <a:r>
              <a:rPr lang="fi-FI"/>
              <a:t>PTM -tekniikan muutos</a:t>
            </a:r>
            <a:endParaRPr lang="fi-FI" dirty="0"/>
          </a:p>
        </p:txBody>
      </p:sp>
      <p:sp>
        <p:nvSpPr>
          <p:cNvPr id="3" name="Alaotsikko 2">
            <a:extLst>
              <a:ext uri="{FF2B5EF4-FFF2-40B4-BE49-F238E27FC236}">
                <a16:creationId xmlns:a16="http://schemas.microsoft.com/office/drawing/2014/main" id="{FDAB159A-C79D-DE07-5221-862DA47718A1}"/>
              </a:ext>
            </a:extLst>
          </p:cNvPr>
          <p:cNvSpPr>
            <a:spLocks noGrp="1"/>
          </p:cNvSpPr>
          <p:nvPr>
            <p:ph type="subTitle" idx="1"/>
          </p:nvPr>
        </p:nvSpPr>
        <p:spPr/>
        <p:txBody>
          <a:bodyPr/>
          <a:lstStyle/>
          <a:p>
            <a:r>
              <a:rPr lang="fi-FI"/>
              <a:t>Päällystekurssi 2023</a:t>
            </a:r>
            <a:endParaRPr lang="fi-FI" dirty="0"/>
          </a:p>
        </p:txBody>
      </p:sp>
      <p:sp>
        <p:nvSpPr>
          <p:cNvPr id="6" name="Päivämäärän paikkamerkki 5">
            <a:extLst>
              <a:ext uri="{FF2B5EF4-FFF2-40B4-BE49-F238E27FC236}">
                <a16:creationId xmlns:a16="http://schemas.microsoft.com/office/drawing/2014/main" id="{360DD144-4E57-667E-06CB-0EEFA8BDE066}"/>
              </a:ext>
            </a:extLst>
          </p:cNvPr>
          <p:cNvSpPr>
            <a:spLocks noGrp="1"/>
          </p:cNvSpPr>
          <p:nvPr>
            <p:ph type="dt" sz="half" idx="2"/>
          </p:nvPr>
        </p:nvSpPr>
        <p:spPr/>
        <p:txBody>
          <a:bodyPr/>
          <a:lstStyle/>
          <a:p>
            <a:r>
              <a:rPr lang="fi-FI"/>
              <a:t>13.3.2023</a:t>
            </a:r>
            <a:endParaRPr lang="en-US"/>
          </a:p>
        </p:txBody>
      </p:sp>
      <p:sp>
        <p:nvSpPr>
          <p:cNvPr id="7" name="Alatunnisteen paikkamerkki 6">
            <a:extLst>
              <a:ext uri="{FF2B5EF4-FFF2-40B4-BE49-F238E27FC236}">
                <a16:creationId xmlns:a16="http://schemas.microsoft.com/office/drawing/2014/main" id="{A9524603-A33C-89DF-C87F-A4AAC5798B65}"/>
              </a:ext>
            </a:extLst>
          </p:cNvPr>
          <p:cNvSpPr>
            <a:spLocks noGrp="1"/>
          </p:cNvSpPr>
          <p:nvPr>
            <p:ph type="ftr" sz="quarter" idx="15"/>
          </p:nvPr>
        </p:nvSpPr>
        <p:spPr/>
        <p:txBody>
          <a:bodyPr/>
          <a:lstStyle/>
          <a:p>
            <a:r>
              <a:rPr lang="fi-FI"/>
              <a:t>Tero Lassila</a:t>
            </a:r>
            <a:endParaRPr lang="fi-FI" dirty="0"/>
          </a:p>
        </p:txBody>
      </p:sp>
      <p:pic>
        <p:nvPicPr>
          <p:cNvPr id="22" name="Kuvan paikkamerkki 21">
            <a:extLst>
              <a:ext uri="{FF2B5EF4-FFF2-40B4-BE49-F238E27FC236}">
                <a16:creationId xmlns:a16="http://schemas.microsoft.com/office/drawing/2014/main" id="{F8156948-DB46-70F4-2FB4-C5FDACD346F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7358" r="27358"/>
          <a:stretch>
            <a:fillRect/>
          </a:stretch>
        </p:blipFill>
        <p:spPr/>
      </p:pic>
    </p:spTree>
    <p:extLst>
      <p:ext uri="{BB962C8B-B14F-4D97-AF65-F5344CB8AC3E}">
        <p14:creationId xmlns:p14="http://schemas.microsoft.com/office/powerpoint/2010/main" val="126062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Yhteenveto ja tulevia mahdollisuuksia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r>
              <a:rPr lang="fi-FI" dirty="0"/>
              <a:t>Skannaavat laserit käyttöön koko maassa vuoden 2022 mittauksista alkaen</a:t>
            </a:r>
          </a:p>
          <a:p>
            <a:r>
              <a:rPr lang="fi-FI" dirty="0"/>
              <a:t>Tähän asti tavoitteet pistelaserin mukaisilla raja-arvoilla, tulevaisuudessa uuden tekniikan mukaiset tiedot mukaan päällysteiden ohjaukseen</a:t>
            </a:r>
          </a:p>
          <a:p>
            <a:pPr lvl="1"/>
            <a:r>
              <a:rPr lang="fi-FI" dirty="0"/>
              <a:t>Rahoituksen ohjaus, </a:t>
            </a:r>
            <a:r>
              <a:rPr lang="fi-FI" dirty="0" err="1"/>
              <a:t>ELY:jen</a:t>
            </a:r>
            <a:r>
              <a:rPr lang="fi-FI" dirty="0"/>
              <a:t> kuntotavoitteet</a:t>
            </a:r>
          </a:p>
          <a:p>
            <a:pPr lvl="1"/>
            <a:r>
              <a:rPr lang="fi-FI" dirty="0"/>
              <a:t>Tekniikan muutos myös Ruotsissa</a:t>
            </a:r>
          </a:p>
          <a:p>
            <a:r>
              <a:rPr lang="fi-FI" dirty="0"/>
              <a:t>Tavoitteena yhtenäisemmät vaatimukset uusille päällysteille ja verkkotason mittauksille. Tietojen tallentaminen samaan rekisteriin.</a:t>
            </a:r>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10</a:t>
            </a:fld>
            <a:endParaRPr lang="en-US"/>
          </a:p>
        </p:txBody>
      </p:sp>
      <p:graphicFrame>
        <p:nvGraphicFramePr>
          <p:cNvPr id="5" name="Kaaviokuva 4">
            <a:extLst>
              <a:ext uri="{FF2B5EF4-FFF2-40B4-BE49-F238E27FC236}">
                <a16:creationId xmlns:a16="http://schemas.microsoft.com/office/drawing/2014/main" id="{FA291CB9-AA6C-0797-D18C-79B421C70D17}"/>
              </a:ext>
            </a:extLst>
          </p:cNvPr>
          <p:cNvGraphicFramePr/>
          <p:nvPr>
            <p:extLst>
              <p:ext uri="{D42A27DB-BD31-4B8C-83A1-F6EECF244321}">
                <p14:modId xmlns:p14="http://schemas.microsoft.com/office/powerpoint/2010/main" val="1492092722"/>
              </p:ext>
            </p:extLst>
          </p:nvPr>
        </p:nvGraphicFramePr>
        <p:xfrm>
          <a:off x="343249" y="4286774"/>
          <a:ext cx="9581859" cy="232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04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Palvelutasomittaukset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fontScale="85000" lnSpcReduction="20000"/>
          </a:bodyPr>
          <a:lstStyle/>
          <a:p>
            <a:pPr>
              <a:lnSpc>
                <a:spcPct val="170000"/>
              </a:lnSpc>
            </a:pPr>
            <a:r>
              <a:rPr lang="fi-FI" dirty="0"/>
              <a:t>Palvelutasomittauksella (PTM) tarkoitetaan lasertekniikkaan perustuvaa asfalttipäällysteen pinnan poikki- ja pituussuuntaista profilointia, joka tuottaa päällysteiden kunnossapidon (omaisuuden hallinnan) tarvitsemaa kuntotietoa päällysteen pinnasta liikenteen mukaisella ajonopeudella. Mittausten avulla seurataan päällystetyn tieverkon kuntotilaa ja sen kehittymistä sekä löydetään huonokuntoiset, toimenpidetarpeessa olevat tiet.</a:t>
            </a:r>
          </a:p>
          <a:p>
            <a:pPr>
              <a:lnSpc>
                <a:spcPct val="170000"/>
              </a:lnSpc>
            </a:pPr>
            <a:r>
              <a:rPr lang="fi-FI" dirty="0"/>
              <a:t>PTM-mittauksia on tehty vuosittain ilman katkoksia aina 80-luvun loppupuolelta nykypäiviin saakka. Mittauksista tuotettavilla, tien pintakuntoa kuvaavilla tunnusluvuilla ja niitä hyödyntävillä hallintajärjestelmillä on ohjattu päällystettyjen maanteiden kunnossapitoa (esim. päällysteen uusiminen) yli 30 vuotta.</a:t>
            </a:r>
          </a:p>
          <a:p>
            <a:pPr>
              <a:lnSpc>
                <a:spcPct val="170000"/>
              </a:lnSpc>
            </a:pPr>
            <a:r>
              <a:rPr lang="fi-FI" dirty="0"/>
              <a:t>Taloudellisesta näkökulmasta PTM-mittausten merkitys on mittava. Mittausten tehtävä on tuottaa lähtötietoa päällysteiden kunnossapidon ohjaukseen, eli valtakunnallisen kuntotilan, rahoitustarpeiden ja rahanjaon tarpeisiin. </a:t>
            </a:r>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2</a:t>
            </a:fld>
            <a:endParaRPr lang="en-US"/>
          </a:p>
        </p:txBody>
      </p:sp>
    </p:spTree>
    <p:extLst>
      <p:ext uri="{BB962C8B-B14F-4D97-AF65-F5344CB8AC3E}">
        <p14:creationId xmlns:p14="http://schemas.microsoft.com/office/powerpoint/2010/main" val="273677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Taustaa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3061982"/>
            <a:ext cx="8029576" cy="2912098"/>
          </a:xfrm>
        </p:spPr>
        <p:txBody>
          <a:bodyPr>
            <a:normAutofit fontScale="77500" lnSpcReduction="20000"/>
          </a:bodyPr>
          <a:lstStyle/>
          <a:p>
            <a:r>
              <a:rPr lang="fi-FI" dirty="0"/>
              <a:t>Kaikkein vilkasliikenteisimmät tiet mitataan kerran vuodessa ja mittauksia tehdään sitä harvemmin, mitä vähemmän tiellä on liikennettä, enimmillään 4 vuoden välein. Vuotuinen mittausmäärä on ollut yli 40000 kaista-km, joka kattaa noin 40% koko päällystetyn tieverkon kaistapituudesta.</a:t>
            </a:r>
          </a:p>
          <a:p>
            <a:r>
              <a:rPr lang="fi-FI" dirty="0"/>
              <a:t>Kuntotietojen perusteella tehdään päällystyskohteiden toimenpidevalinta. Tietoja käytetään lisäksi kuntotavoitteiden asettamiseen ja päällysteiden korjauksen rahoituksen ohjaukseen ELY L –alueille.</a:t>
            </a:r>
          </a:p>
          <a:p>
            <a:pPr lvl="1"/>
            <a:r>
              <a:rPr lang="fi-FI" dirty="0">
                <a:sym typeface="Wingdings" panose="05000000000000000000" pitchFamily="2" charset="2"/>
              </a:rPr>
              <a:t>Maksimiurasyvyyden ja epätasaisuuden kuntotilanne ennustetaan mittausten välivuosina (urasyvyys ja IRI)</a:t>
            </a:r>
          </a:p>
          <a:p>
            <a:pPr lvl="1"/>
            <a:r>
              <a:rPr lang="fi-FI" dirty="0">
                <a:sym typeface="Wingdings" panose="05000000000000000000" pitchFamily="2" charset="2"/>
              </a:rPr>
              <a:t>Vauriotiedot inventoidaan silmämääräisesti päällystevauriokartoituksen (PVK) avulla</a:t>
            </a:r>
          </a:p>
          <a:p>
            <a:r>
              <a:rPr lang="fi-FI" dirty="0"/>
              <a:t>Pistelasereihin perustuva tekniikka pysynyt vuosia samana</a:t>
            </a:r>
          </a:p>
          <a:p>
            <a:r>
              <a:rPr lang="fi-FI" dirty="0">
                <a:sym typeface="Wingdings" panose="05000000000000000000" pitchFamily="2" charset="2"/>
              </a:rPr>
              <a:t>Skannaavat lasertekniikat kehittyneet merkittävästi</a:t>
            </a:r>
          </a:p>
          <a:p>
            <a:endParaRPr lang="fi-FI" dirty="0">
              <a:sym typeface="Wingdings" panose="05000000000000000000" pitchFamily="2" charset="2"/>
            </a:endParaRPr>
          </a:p>
          <a:p>
            <a:pPr lvl="1"/>
            <a:endParaRPr lang="fi-FI"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3</a:t>
            </a:fld>
            <a:endParaRPr lang="en-US"/>
          </a:p>
        </p:txBody>
      </p:sp>
      <p:graphicFrame>
        <p:nvGraphicFramePr>
          <p:cNvPr id="7" name="Kaaviokuva 6">
            <a:extLst>
              <a:ext uri="{FF2B5EF4-FFF2-40B4-BE49-F238E27FC236}">
                <a16:creationId xmlns:a16="http://schemas.microsoft.com/office/drawing/2014/main" id="{EF796A01-97F6-1CE0-7D7B-8E7AF95DC871}"/>
              </a:ext>
            </a:extLst>
          </p:cNvPr>
          <p:cNvGraphicFramePr/>
          <p:nvPr>
            <p:extLst>
              <p:ext uri="{D42A27DB-BD31-4B8C-83A1-F6EECF244321}">
                <p14:modId xmlns:p14="http://schemas.microsoft.com/office/powerpoint/2010/main" val="1316884264"/>
              </p:ext>
            </p:extLst>
          </p:nvPr>
        </p:nvGraphicFramePr>
        <p:xfrm>
          <a:off x="788986" y="1375795"/>
          <a:ext cx="8128000" cy="161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a:extLst>
              <a:ext uri="{FF2B5EF4-FFF2-40B4-BE49-F238E27FC236}">
                <a16:creationId xmlns:a16="http://schemas.microsoft.com/office/drawing/2014/main" id="{15294634-985D-7372-1B19-6E1576A62B98}"/>
              </a:ext>
            </a:extLst>
          </p:cNvPr>
          <p:cNvPicPr>
            <a:picLocks noChangeAspect="1"/>
          </p:cNvPicPr>
          <p:nvPr/>
        </p:nvPicPr>
        <p:blipFill>
          <a:blip r:embed="rId7"/>
          <a:stretch>
            <a:fillRect/>
          </a:stretch>
        </p:blipFill>
        <p:spPr>
          <a:xfrm>
            <a:off x="9110445" y="4312454"/>
            <a:ext cx="3080325" cy="2336334"/>
          </a:xfrm>
          <a:prstGeom prst="rect">
            <a:avLst/>
          </a:prstGeom>
        </p:spPr>
      </p:pic>
      <p:pic>
        <p:nvPicPr>
          <p:cNvPr id="10" name="Kuva 9">
            <a:extLst>
              <a:ext uri="{FF2B5EF4-FFF2-40B4-BE49-F238E27FC236}">
                <a16:creationId xmlns:a16="http://schemas.microsoft.com/office/drawing/2014/main" id="{BBCAF798-4FDB-E558-C652-2A773E54FC0C}"/>
              </a:ext>
            </a:extLst>
          </p:cNvPr>
          <p:cNvPicPr>
            <a:picLocks noChangeAspect="1"/>
          </p:cNvPicPr>
          <p:nvPr/>
        </p:nvPicPr>
        <p:blipFill rotWithShape="1">
          <a:blip r:embed="rId8"/>
          <a:srcRect l="9404"/>
          <a:stretch/>
        </p:blipFill>
        <p:spPr>
          <a:xfrm>
            <a:off x="9110445" y="2267277"/>
            <a:ext cx="3081556" cy="2045177"/>
          </a:xfrm>
          <a:prstGeom prst="rect">
            <a:avLst/>
          </a:prstGeom>
        </p:spPr>
      </p:pic>
    </p:spTree>
    <p:extLst>
      <p:ext uri="{BB962C8B-B14F-4D97-AF65-F5344CB8AC3E}">
        <p14:creationId xmlns:p14="http://schemas.microsoft.com/office/powerpoint/2010/main" val="159099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Näytteenottotiheyden kehittyminen</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lstStyle/>
          <a:p>
            <a:endParaRPr lang="fi-FI" dirty="0">
              <a:sym typeface="Wingdings" panose="05000000000000000000" pitchFamily="2" charset="2"/>
            </a:endParaRPr>
          </a:p>
          <a:p>
            <a:pPr lvl="1"/>
            <a:endParaRPr lang="fi-FI"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4</a:t>
            </a:fld>
            <a:endParaRPr lang="en-US"/>
          </a:p>
        </p:txBody>
      </p:sp>
      <p:pic>
        <p:nvPicPr>
          <p:cNvPr id="6" name="Kuva 5">
            <a:extLst>
              <a:ext uri="{FF2B5EF4-FFF2-40B4-BE49-F238E27FC236}">
                <a16:creationId xmlns:a16="http://schemas.microsoft.com/office/drawing/2014/main" id="{27A76EAE-DBE2-F646-33C1-E5BDFFF54A4E}"/>
              </a:ext>
            </a:extLst>
          </p:cNvPr>
          <p:cNvPicPr>
            <a:picLocks noChangeAspect="1"/>
          </p:cNvPicPr>
          <p:nvPr/>
        </p:nvPicPr>
        <p:blipFill>
          <a:blip r:embed="rId2"/>
          <a:stretch>
            <a:fillRect/>
          </a:stretch>
        </p:blipFill>
        <p:spPr>
          <a:xfrm>
            <a:off x="436228" y="1690688"/>
            <a:ext cx="9102055" cy="4572699"/>
          </a:xfrm>
          <a:prstGeom prst="rect">
            <a:avLst/>
          </a:prstGeom>
        </p:spPr>
      </p:pic>
      <p:sp>
        <p:nvSpPr>
          <p:cNvPr id="7" name="Tekstiruutu 6">
            <a:extLst>
              <a:ext uri="{FF2B5EF4-FFF2-40B4-BE49-F238E27FC236}">
                <a16:creationId xmlns:a16="http://schemas.microsoft.com/office/drawing/2014/main" id="{A85C7EEC-760F-E6B6-E77B-8184AF067D15}"/>
              </a:ext>
            </a:extLst>
          </p:cNvPr>
          <p:cNvSpPr txBox="1"/>
          <p:nvPr/>
        </p:nvSpPr>
        <p:spPr>
          <a:xfrm>
            <a:off x="8758107" y="6356349"/>
            <a:ext cx="1820411" cy="246221"/>
          </a:xfrm>
          <a:prstGeom prst="rect">
            <a:avLst/>
          </a:prstGeom>
          <a:noFill/>
        </p:spPr>
        <p:txBody>
          <a:bodyPr wrap="square" rtlCol="0">
            <a:spAutoFit/>
          </a:bodyPr>
          <a:lstStyle/>
          <a:p>
            <a:r>
              <a:rPr lang="fi-FI" sz="1000" dirty="0"/>
              <a:t>VTI </a:t>
            </a:r>
            <a:r>
              <a:rPr lang="fi-FI" sz="1000" dirty="0" err="1"/>
              <a:t>raport</a:t>
            </a:r>
            <a:r>
              <a:rPr lang="fi-FI" sz="1000" dirty="0"/>
              <a:t> 961A</a:t>
            </a:r>
          </a:p>
        </p:txBody>
      </p:sp>
    </p:spTree>
    <p:extLst>
      <p:ext uri="{BB962C8B-B14F-4D97-AF65-F5344CB8AC3E}">
        <p14:creationId xmlns:p14="http://schemas.microsoft.com/office/powerpoint/2010/main" val="79771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Pistelaserista skannereihin</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lstStyle/>
          <a:p>
            <a:endParaRPr lang="fi-FI" dirty="0">
              <a:sym typeface="Wingdings" panose="05000000000000000000" pitchFamily="2" charset="2"/>
            </a:endParaRPr>
          </a:p>
          <a:p>
            <a:pPr lvl="1"/>
            <a:endParaRPr lang="fi-FI"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5</a:t>
            </a:fld>
            <a:endParaRPr lang="en-US"/>
          </a:p>
        </p:txBody>
      </p:sp>
      <p:sp>
        <p:nvSpPr>
          <p:cNvPr id="7" name="Tekstiruutu 6">
            <a:extLst>
              <a:ext uri="{FF2B5EF4-FFF2-40B4-BE49-F238E27FC236}">
                <a16:creationId xmlns:a16="http://schemas.microsoft.com/office/drawing/2014/main" id="{A85C7EEC-760F-E6B6-E77B-8184AF067D15}"/>
              </a:ext>
            </a:extLst>
          </p:cNvPr>
          <p:cNvSpPr txBox="1"/>
          <p:nvPr/>
        </p:nvSpPr>
        <p:spPr>
          <a:xfrm>
            <a:off x="8758107" y="6356349"/>
            <a:ext cx="1820411" cy="246221"/>
          </a:xfrm>
          <a:prstGeom prst="rect">
            <a:avLst/>
          </a:prstGeom>
          <a:noFill/>
        </p:spPr>
        <p:txBody>
          <a:bodyPr wrap="square" rtlCol="0">
            <a:spAutoFit/>
          </a:bodyPr>
          <a:lstStyle/>
          <a:p>
            <a:r>
              <a:rPr lang="fi-FI" sz="1000" dirty="0"/>
              <a:t>VTI </a:t>
            </a:r>
            <a:r>
              <a:rPr lang="fi-FI" sz="1000" dirty="0" err="1"/>
              <a:t>raport</a:t>
            </a:r>
            <a:r>
              <a:rPr lang="fi-FI" sz="1000" dirty="0"/>
              <a:t> 961A</a:t>
            </a:r>
          </a:p>
        </p:txBody>
      </p:sp>
      <p:pic>
        <p:nvPicPr>
          <p:cNvPr id="5" name="Kuva 4">
            <a:extLst>
              <a:ext uri="{FF2B5EF4-FFF2-40B4-BE49-F238E27FC236}">
                <a16:creationId xmlns:a16="http://schemas.microsoft.com/office/drawing/2014/main" id="{4452CA7A-6F26-D910-5A53-09B88F8FD8D1}"/>
              </a:ext>
            </a:extLst>
          </p:cNvPr>
          <p:cNvPicPr>
            <a:picLocks noChangeAspect="1"/>
          </p:cNvPicPr>
          <p:nvPr/>
        </p:nvPicPr>
        <p:blipFill>
          <a:blip r:embed="rId2"/>
          <a:stretch>
            <a:fillRect/>
          </a:stretch>
        </p:blipFill>
        <p:spPr>
          <a:xfrm>
            <a:off x="684196" y="1803887"/>
            <a:ext cx="4971283" cy="1773827"/>
          </a:xfrm>
          <a:prstGeom prst="rect">
            <a:avLst/>
          </a:prstGeom>
        </p:spPr>
      </p:pic>
      <p:pic>
        <p:nvPicPr>
          <p:cNvPr id="8" name="Kuva 7">
            <a:extLst>
              <a:ext uri="{FF2B5EF4-FFF2-40B4-BE49-F238E27FC236}">
                <a16:creationId xmlns:a16="http://schemas.microsoft.com/office/drawing/2014/main" id="{A16C614F-551C-3637-7E08-24C7FCC38C7A}"/>
              </a:ext>
            </a:extLst>
          </p:cNvPr>
          <p:cNvPicPr>
            <a:picLocks noChangeAspect="1"/>
          </p:cNvPicPr>
          <p:nvPr/>
        </p:nvPicPr>
        <p:blipFill>
          <a:blip r:embed="rId3"/>
          <a:stretch>
            <a:fillRect/>
          </a:stretch>
        </p:blipFill>
        <p:spPr>
          <a:xfrm>
            <a:off x="7288330" y="1803887"/>
            <a:ext cx="2384177" cy="1773827"/>
          </a:xfrm>
          <a:prstGeom prst="rect">
            <a:avLst/>
          </a:prstGeom>
        </p:spPr>
      </p:pic>
      <p:sp>
        <p:nvSpPr>
          <p:cNvPr id="9" name="Nuoli: Oikea 8">
            <a:extLst>
              <a:ext uri="{FF2B5EF4-FFF2-40B4-BE49-F238E27FC236}">
                <a16:creationId xmlns:a16="http://schemas.microsoft.com/office/drawing/2014/main" id="{FB45782B-F219-B71F-D638-4F62B1CFD7F9}"/>
              </a:ext>
            </a:extLst>
          </p:cNvPr>
          <p:cNvSpPr/>
          <p:nvPr/>
        </p:nvSpPr>
        <p:spPr>
          <a:xfrm>
            <a:off x="6069741" y="2435907"/>
            <a:ext cx="781439" cy="509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BDA09F49-BBBA-16AE-A68D-EC94132C17D7}"/>
              </a:ext>
            </a:extLst>
          </p:cNvPr>
          <p:cNvPicPr>
            <a:picLocks noChangeAspect="1"/>
          </p:cNvPicPr>
          <p:nvPr/>
        </p:nvPicPr>
        <p:blipFill rotWithShape="1">
          <a:blip r:embed="rId4"/>
          <a:srcRect l="11640" t="43811" r="28922" b="29528"/>
          <a:stretch/>
        </p:blipFill>
        <p:spPr>
          <a:xfrm>
            <a:off x="568084" y="3829982"/>
            <a:ext cx="9326731" cy="2267378"/>
          </a:xfrm>
          <a:prstGeom prst="rect">
            <a:avLst/>
          </a:prstGeom>
        </p:spPr>
      </p:pic>
    </p:spTree>
    <p:extLst>
      <p:ext uri="{BB962C8B-B14F-4D97-AF65-F5344CB8AC3E}">
        <p14:creationId xmlns:p14="http://schemas.microsoft.com/office/powerpoint/2010/main" val="353421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Skanneritekniikat</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lnSpcReduction="10000"/>
          </a:bodyPr>
          <a:lstStyle/>
          <a:p>
            <a:r>
              <a:rPr lang="fi-FI" dirty="0">
                <a:sym typeface="Wingdings" panose="05000000000000000000" pitchFamily="2" charset="2"/>
              </a:rPr>
              <a:t>Mittaavat monia tienpinnan ominaisuuksia</a:t>
            </a:r>
          </a:p>
          <a:p>
            <a:pPr lvl="1"/>
            <a:r>
              <a:rPr lang="fi-FI" dirty="0">
                <a:sym typeface="Wingdings" panose="05000000000000000000" pitchFamily="2" charset="2"/>
              </a:rPr>
              <a:t>Poikki- ja pituusprofiilin lisäksi mahdollista kerätä, pintavaurioita ja halkeamia, aiempaa leveämpää tietoa, pistepilvet myös päällysteen ulkopuolelta. Tekniikan kehittyessä lisää mahdollisuuksia vaativaan tienpinnan kunnon mittaukseen.</a:t>
            </a:r>
          </a:p>
          <a:p>
            <a:r>
              <a:rPr lang="fi-FI" dirty="0">
                <a:sym typeface="Wingdings" panose="05000000000000000000" pitchFamily="2" charset="2"/>
              </a:rPr>
              <a:t>Tutkittaessa poikkiprofiilin mittausta tekniikka on osoittautunut laadukkaaksi pystyen hyvään tarkkuuteen ja toistettavuuteen.</a:t>
            </a:r>
            <a:endParaRPr lang="fi-FI" dirty="0"/>
          </a:p>
          <a:p>
            <a:r>
              <a:rPr lang="fi-FI" dirty="0"/>
              <a:t>Mahdollisuus käyttää tiemerkintöjä mittausten sivusuuntaiseen kohdentamiseen </a:t>
            </a:r>
            <a:r>
              <a:rPr lang="fi-FI" dirty="0">
                <a:sym typeface="Wingdings" panose="05000000000000000000" pitchFamily="2" charset="2"/>
              </a:rPr>
              <a:t> vuosittaiset tuotantomittaukset mitataan täsmällisemmin samasta </a:t>
            </a:r>
            <a:r>
              <a:rPr lang="fi-FI" dirty="0"/>
              <a:t>paikasta joka vuosi. </a:t>
            </a:r>
            <a:r>
              <a:rPr lang="en-US" dirty="0" err="1"/>
              <a:t>Tuotantomittausten</a:t>
            </a:r>
            <a:r>
              <a:rPr lang="en-US" dirty="0"/>
              <a:t> </a:t>
            </a:r>
            <a:r>
              <a:rPr lang="en-US" dirty="0" err="1"/>
              <a:t>laatu</a:t>
            </a:r>
            <a:r>
              <a:rPr lang="en-US" dirty="0"/>
              <a:t> on </a:t>
            </a:r>
            <a:r>
              <a:rPr lang="en-US" dirty="0" err="1"/>
              <a:t>parempaa</a:t>
            </a:r>
            <a:r>
              <a:rPr lang="en-US" dirty="0"/>
              <a:t> </a:t>
            </a:r>
            <a:r>
              <a:rPr lang="en-US" dirty="0" err="1"/>
              <a:t>verrattuna</a:t>
            </a:r>
            <a:r>
              <a:rPr lang="en-US" dirty="0"/>
              <a:t> </a:t>
            </a:r>
            <a:r>
              <a:rPr lang="en-US" dirty="0" err="1"/>
              <a:t>pistelasereihin</a:t>
            </a:r>
            <a:r>
              <a:rPr lang="en-US" dirty="0"/>
              <a:t>.</a:t>
            </a:r>
          </a:p>
          <a:p>
            <a:r>
              <a:rPr lang="fi-FI" dirty="0">
                <a:sym typeface="Wingdings" panose="05000000000000000000" pitchFamily="2" charset="2"/>
              </a:rPr>
              <a:t>Skanneritekniikan avulla voidaan uusia tunnuslukuja (mm. RIDE) sekä ominaisuuksia tarkastella entistä monipuolisemmin.</a:t>
            </a:r>
            <a:endParaRPr lang="fi-FI"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6</a:t>
            </a:fld>
            <a:endParaRPr lang="en-US"/>
          </a:p>
        </p:txBody>
      </p:sp>
    </p:spTree>
    <p:extLst>
      <p:ext uri="{BB962C8B-B14F-4D97-AF65-F5344CB8AC3E}">
        <p14:creationId xmlns:p14="http://schemas.microsoft.com/office/powerpoint/2010/main" val="27061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F40DFB6-50E7-FB3A-6A07-8B61C9AF59C4}"/>
              </a:ext>
            </a:extLst>
          </p:cNvPr>
          <p:cNvPicPr>
            <a:picLocks noChangeAspect="1"/>
          </p:cNvPicPr>
          <p:nvPr/>
        </p:nvPicPr>
        <p:blipFill rotWithShape="1">
          <a:blip r:embed="rId2"/>
          <a:srcRect l="11640" t="43811" r="28922" b="29528"/>
          <a:stretch/>
        </p:blipFill>
        <p:spPr>
          <a:xfrm>
            <a:off x="2325535" y="4513278"/>
            <a:ext cx="8869574" cy="2084358"/>
          </a:xfrm>
          <a:prstGeom prst="rect">
            <a:avLst/>
          </a:prstGeom>
        </p:spPr>
      </p:pic>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Skanneritekniikan hyötyjä</a:t>
            </a:r>
          </a:p>
        </p:txBody>
      </p:sp>
      <mc:AlternateContent xmlns:mc="http://schemas.openxmlformats.org/markup-compatibility/2006">
        <mc:Choice xmlns:a14="http://schemas.microsoft.com/office/drawing/2010/main" Requires="a14">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8" y="1813968"/>
                <a:ext cx="9538983" cy="4160112"/>
              </a:xfrm>
            </p:spPr>
            <p:txBody>
              <a:bodyPr>
                <a:normAutofit/>
              </a:bodyPr>
              <a:lstStyle/>
              <a:p>
                <a:r>
                  <a:rPr lang="fi-FI" dirty="0"/>
                  <a:t>Vähemmän herkkä ajoneuvon sijoittumiselle sivusuunnassa. Pistelasereilla ajoneuvoa ohjataan normaalisti toisen ajouran mukaan.</a:t>
                </a:r>
              </a:p>
              <a:p>
                <a:r>
                  <a:rPr lang="fi-FI" dirty="0"/>
                  <a:t>Mittauspisteitä huomattavasti tiheämmin tien poikkisuunnassa, pistelaserit mittauspalkissa          100-300 mm välein </a:t>
                </a:r>
                <a:r>
                  <a:rPr lang="fi-FI" dirty="0">
                    <a:sym typeface="Wingdings" panose="05000000000000000000" pitchFamily="2" charset="2"/>
                  </a:rPr>
                  <a:t> </a:t>
                </a:r>
                <a14:m>
                  <m:oMath xmlns:m="http://schemas.openxmlformats.org/officeDocument/2006/math">
                    <m:r>
                      <a:rPr lang="fi-FI" b="1" i="1" smtClean="0">
                        <a:latin typeface="Cambria Math" panose="02040503050406030204" pitchFamily="18" charset="0"/>
                        <a:ea typeface="Cambria Math" panose="02040503050406030204" pitchFamily="18" charset="0"/>
                        <a:sym typeface="Wingdings" panose="05000000000000000000" pitchFamily="2" charset="2"/>
                      </a:rPr>
                      <m:t>≤</m:t>
                    </m:r>
                  </m:oMath>
                </a14:m>
                <a:r>
                  <a:rPr lang="fi-FI" dirty="0">
                    <a:sym typeface="Wingdings" panose="05000000000000000000" pitchFamily="2" charset="2"/>
                  </a:rPr>
                  <a:t> 25 mm</a:t>
                </a:r>
                <a:endParaRPr lang="fi-FI" dirty="0"/>
              </a:p>
              <a:p>
                <a:r>
                  <a:rPr lang="fi-FI" dirty="0"/>
                  <a:t>Mahdollisuudet rajata tiemerkinnät pois mittausalueelta, mahdollisuus vaurioiden tulkintaan</a:t>
                </a:r>
              </a:p>
              <a:p>
                <a:r>
                  <a:rPr lang="fi-FI" dirty="0"/>
                  <a:t>Tarkempi kuva tien pinnasta mahdollistaa urautumisen syyn (muodonmuutos ja/tai kuluminen) tutkimisen</a:t>
                </a:r>
              </a:p>
            </p:txBody>
          </p:sp>
        </mc:Choice>
        <mc:Fallback>
          <p:sp>
            <p:nvSpPr>
              <p:cNvPr id="3" name="Tekstin paikkamerkki 2">
                <a:extLst>
                  <a:ext uri="{FF2B5EF4-FFF2-40B4-BE49-F238E27FC236}">
                    <a16:creationId xmlns:a16="http://schemas.microsoft.com/office/drawing/2014/main" id="{12DBA6B5-1E2D-DBF3-3991-2F8A43439CF0}"/>
                  </a:ext>
                </a:extLst>
              </p:cNvPr>
              <p:cNvSpPr>
                <a:spLocks noGrp="1" noRot="1" noChangeAspect="1" noMove="1" noResize="1" noEditPoints="1" noAdjustHandles="1" noChangeArrowheads="1" noChangeShapeType="1" noTextEdit="1"/>
              </p:cNvSpPr>
              <p:nvPr>
                <p:ph type="body" sz="quarter" idx="18"/>
              </p:nvPr>
            </p:nvSpPr>
            <p:spPr>
              <a:xfrm>
                <a:off x="838198" y="1813968"/>
                <a:ext cx="9538983" cy="4160112"/>
              </a:xfrm>
              <a:blipFill>
                <a:blip r:embed="rId3"/>
                <a:stretch>
                  <a:fillRect l="-192"/>
                </a:stretch>
              </a:blipFill>
            </p:spPr>
            <p:txBody>
              <a:bodyPr/>
              <a:lstStyle/>
              <a:p>
                <a:r>
                  <a:rPr lang="fi-FI">
                    <a:noFill/>
                  </a:rPr>
                  <a:t> </a:t>
                </a:r>
              </a:p>
            </p:txBody>
          </p:sp>
        </mc:Fallback>
      </mc:AlternateContent>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7</a:t>
            </a:fld>
            <a:endParaRPr lang="en-US"/>
          </a:p>
        </p:txBody>
      </p:sp>
    </p:spTree>
    <p:extLst>
      <p:ext uri="{BB962C8B-B14F-4D97-AF65-F5344CB8AC3E}">
        <p14:creationId xmlns:p14="http://schemas.microsoft.com/office/powerpoint/2010/main" val="31244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Esimerkki mittausleveyden tulkinnasta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8" y="1813968"/>
            <a:ext cx="9538983" cy="4160112"/>
          </a:xfrm>
        </p:spPr>
        <p:txBody>
          <a:bodyPr>
            <a:normAutofit/>
          </a:bodyPr>
          <a:lstStyle/>
          <a:p>
            <a:endParaRPr lang="fi-FI"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8</a:t>
            </a:fld>
            <a:endParaRPr lang="en-US"/>
          </a:p>
        </p:txBody>
      </p:sp>
      <p:pic>
        <p:nvPicPr>
          <p:cNvPr id="7" name="Kuva 6">
            <a:extLst>
              <a:ext uri="{FF2B5EF4-FFF2-40B4-BE49-F238E27FC236}">
                <a16:creationId xmlns:a16="http://schemas.microsoft.com/office/drawing/2014/main" id="{F850D5F6-2A25-A9D3-DFDE-4C6BC54A8FA3}"/>
              </a:ext>
            </a:extLst>
          </p:cNvPr>
          <p:cNvPicPr>
            <a:picLocks noChangeAspect="1"/>
          </p:cNvPicPr>
          <p:nvPr/>
        </p:nvPicPr>
        <p:blipFill rotWithShape="1">
          <a:blip r:embed="rId2"/>
          <a:srcRect l="21261" t="29961" r="22936" b="8557"/>
          <a:stretch/>
        </p:blipFill>
        <p:spPr>
          <a:xfrm>
            <a:off x="857249" y="1690688"/>
            <a:ext cx="7177336" cy="4283392"/>
          </a:xfrm>
          <a:prstGeom prst="rect">
            <a:avLst/>
          </a:prstGeom>
        </p:spPr>
      </p:pic>
    </p:spTree>
    <p:extLst>
      <p:ext uri="{BB962C8B-B14F-4D97-AF65-F5344CB8AC3E}">
        <p14:creationId xmlns:p14="http://schemas.microsoft.com/office/powerpoint/2010/main" val="153904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p:txBody>
          <a:bodyPr/>
          <a:lstStyle/>
          <a:p>
            <a:r>
              <a:rPr lang="fi-FI" dirty="0"/>
              <a:t>Skanneritekniikan hyötyjä</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p:txBody>
          <a:bodyPr>
            <a:normAutofit/>
          </a:bodyPr>
          <a:lstStyle/>
          <a:p>
            <a:r>
              <a:rPr lang="fi-FI" dirty="0"/>
              <a:t>Päällysteskanneritekniikan tuotantolaatu on pistelasertekniikkaan verrattuna parempaa varsinkin kun mitataan kapeita ja huonokuntoisia teitä.</a:t>
            </a:r>
          </a:p>
          <a:p>
            <a:r>
              <a:rPr lang="fi-FI" dirty="0"/>
              <a:t>Yleisellä tasolla pistelasereiden poikkiprofiili tuottaa enimmäkseen jonkin verran pienempää uraa. Käytetyllä mittausleveydellä on suuri vaikutus ura tulokseen, erityisesti kapeammilla päällysteillä ja alemmalla tieverkolla. Mukautuvan leveyden käyttäminen on toistettavampaa ja parantaa nykyistä tuotantolaatua.</a:t>
            </a:r>
          </a:p>
          <a:p>
            <a:r>
              <a:rPr lang="fi-FI" dirty="0"/>
              <a:t>Tulosten käsittely onnistuu samalla tapaa kuin nykyisissä mittauksissa vaikka tietomäärä kasvaa hyvin paljon</a:t>
            </a:r>
          </a:p>
          <a:p>
            <a:pPr lvl="1"/>
            <a:r>
              <a:rPr lang="fi-FI" dirty="0"/>
              <a:t>nykyistä enemmän havaintoja poikkiprofiilista päällysteen pintakunnon ja toimenpidetarpeen määritystä varten</a:t>
            </a:r>
            <a:endParaRPr lang="en-US" dirty="0"/>
          </a:p>
        </p:txBody>
      </p:sp>
      <p:sp>
        <p:nvSpPr>
          <p:cNvPr id="4" name="Dian numeron paikkamerkki 3">
            <a:extLst>
              <a:ext uri="{FF2B5EF4-FFF2-40B4-BE49-F238E27FC236}">
                <a16:creationId xmlns:a16="http://schemas.microsoft.com/office/drawing/2014/main" id="{24549AB9-8BD6-4525-ED79-1257C3803915}"/>
              </a:ext>
            </a:extLst>
          </p:cNvPr>
          <p:cNvSpPr>
            <a:spLocks noGrp="1"/>
          </p:cNvSpPr>
          <p:nvPr>
            <p:ph type="sldNum" sz="quarter" idx="17"/>
          </p:nvPr>
        </p:nvSpPr>
        <p:spPr/>
        <p:txBody>
          <a:bodyPr/>
          <a:lstStyle/>
          <a:p>
            <a:fld id="{6BD4A0EF-951A-4343-A672-F31B58E6828E}" type="slidenum">
              <a:rPr lang="en-US" smtClean="0"/>
              <a:pPr/>
              <a:t>9</a:t>
            </a:fld>
            <a:endParaRPr lang="en-US"/>
          </a:p>
        </p:txBody>
      </p:sp>
      <p:pic>
        <p:nvPicPr>
          <p:cNvPr id="6" name="Kuva 5">
            <a:extLst>
              <a:ext uri="{FF2B5EF4-FFF2-40B4-BE49-F238E27FC236}">
                <a16:creationId xmlns:a16="http://schemas.microsoft.com/office/drawing/2014/main" id="{6439BCB0-414B-335D-0AEF-BF0EDB769ADE}"/>
              </a:ext>
            </a:extLst>
          </p:cNvPr>
          <p:cNvPicPr>
            <a:picLocks noChangeAspect="1"/>
          </p:cNvPicPr>
          <p:nvPr/>
        </p:nvPicPr>
        <p:blipFill>
          <a:blip r:embed="rId2"/>
          <a:stretch>
            <a:fillRect/>
          </a:stretch>
        </p:blipFill>
        <p:spPr>
          <a:xfrm>
            <a:off x="8488771" y="3875715"/>
            <a:ext cx="3728024" cy="2098366"/>
          </a:xfrm>
          <a:prstGeom prst="rect">
            <a:avLst/>
          </a:prstGeom>
        </p:spPr>
      </p:pic>
    </p:spTree>
    <p:extLst>
      <p:ext uri="{BB962C8B-B14F-4D97-AF65-F5344CB8AC3E}">
        <p14:creationId xmlns:p14="http://schemas.microsoft.com/office/powerpoint/2010/main" val="3264638376"/>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6C74D751-B986-4A33-B5A6-081296BA73BF}" vid="{407FEAC4-691F-4246-A9FD-22A5F0DA5B1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ivi_kameleon xmlns="" xmlns:xsi="http://www.w3.org/2001/XMLSchema-instance">
  <tyyppi>Esitys</tyyppi>
  <title>PTM -tekniikan muutos</title>
  <author>Tero Lassila</author>
  <paivays>13.3.2023</paivays>
</livi_kameleon>
</file>

<file path=customXml/item2.xml><?xml version="1.0" encoding="utf-8"?>
<xml_kameleon>
  <dlevelofprotection/>
  <dconfidentiality/>
  <dsecrecy/>
  <ddecree/>
  <subtitle>Päällystekurssi 2023</subtitle>
</xml_kameleon>
</file>

<file path=customXml/itemProps1.xml><?xml version="1.0" encoding="utf-8"?>
<ds:datastoreItem xmlns:ds="http://schemas.openxmlformats.org/officeDocument/2006/customXml" ds:itemID="{6400D2C4-6F7C-4C3B-B1EC-DB1F5E3525C5}">
  <ds:schemaRefs>
    <ds:schemaRef ds:uri=""/>
  </ds:schemaRefs>
</ds:datastoreItem>
</file>

<file path=customXml/itemProps2.xml><?xml version="1.0" encoding="utf-8"?>
<ds:datastoreItem xmlns:ds="http://schemas.openxmlformats.org/officeDocument/2006/customXml" ds:itemID="{A4A8B4E7-3B8B-43D6-B659-EC3301DBF502}">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2508</TotalTime>
  <Words>521</Words>
  <Application>Microsoft Office PowerPoint</Application>
  <PresentationFormat>Laajakuva</PresentationFormat>
  <Paragraphs>61</Paragraphs>
  <Slides>11</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Cambria Math</vt:lpstr>
      <vt:lpstr>Felbridge Pro</vt:lpstr>
      <vt:lpstr>Tahoma</vt:lpstr>
      <vt:lpstr>vayla_uusi2023</vt:lpstr>
      <vt:lpstr>PTM -tekniikan muutos</vt:lpstr>
      <vt:lpstr>Palvelutasomittaukset</vt:lpstr>
      <vt:lpstr>Taustaa</vt:lpstr>
      <vt:lpstr>Näytteenottotiheyden kehittyminen</vt:lpstr>
      <vt:lpstr>Pistelaserista skannereihin</vt:lpstr>
      <vt:lpstr>Skanneritekniikat</vt:lpstr>
      <vt:lpstr>Skanneritekniikan hyötyjä</vt:lpstr>
      <vt:lpstr>Esimerkki mittausleveyden tulkinnasta</vt:lpstr>
      <vt:lpstr>Skanneritekniikan hyötyjä</vt:lpstr>
      <vt:lpstr>Yhteenveto ja tulevia mahdollisuuksia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-tekniikan muutos</dc:title>
  <dc:creator>Tero Lassila</dc:creator>
  <cp:keywords>Päällystekurssi 2023</cp:keywords>
  <cp:lastModifiedBy>Lassila Tero</cp:lastModifiedBy>
  <cp:revision>26</cp:revision>
  <dcterms:created xsi:type="dcterms:W3CDTF">2023-03-11T13:08:12Z</dcterms:created>
  <dcterms:modified xsi:type="dcterms:W3CDTF">2023-03-13T06:56:34Z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473.707.02.001</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473.85.02.257</vt:lpwstr>
  </property>
  <property fmtid="{D5CDD505-2E9C-101B-9397-08002B2CF9AE}" pid="10" name="dvDefinitionVersion">
    <vt:lpwstr>02.001 / 30.1.2023</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Vaasan toimipiste</vt:lpwstr>
  </property>
  <property fmtid="{D5CDD505-2E9C-101B-9397-08002B2CF9AE}" pid="22" name="dvNumbering">
    <vt:lpwstr>0</vt:lpwstr>
  </property>
  <property fmtid="{D5CDD505-2E9C-101B-9397-08002B2CF9AE}" pid="23" name="dvDUname">
    <vt:lpwstr>Tero Lassila</vt:lpwstr>
  </property>
  <property fmtid="{D5CDD505-2E9C-101B-9397-08002B2CF9AE}" pid="24" name="dvDUFname">
    <vt:lpwstr>Tero</vt:lpwstr>
  </property>
  <property fmtid="{D5CDD505-2E9C-101B-9397-08002B2CF9AE}" pid="25" name="dvDULname">
    <vt:lpwstr>Lassila</vt:lpwstr>
  </property>
  <property fmtid="{D5CDD505-2E9C-101B-9397-08002B2CF9AE}" pid="26" name="dvDUBusinessarea">
    <vt:lpwstr>Väylänpito</vt:lpwstr>
  </property>
  <property fmtid="{D5CDD505-2E9C-101B-9397-08002B2CF9AE}" pid="27" name="dvDUdepartment">
    <vt:lpwstr>Teiden kunnossapidon ohjaus</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levelofprotection">
    <vt:lpwstr/>
  </property>
  <property fmtid="{D5CDD505-2E9C-101B-9397-08002B2CF9AE}" pid="34" name="tyyppi">
    <vt:lpwstr>Esitys</vt:lpwstr>
  </property>
  <property fmtid="{D5CDD505-2E9C-101B-9397-08002B2CF9AE}" pid="35" name="dconfidentiality">
    <vt:lpwstr/>
  </property>
  <property fmtid="{D5CDD505-2E9C-101B-9397-08002B2CF9AE}" pid="36" name="dsecrecy">
    <vt:lpwstr/>
  </property>
  <property fmtid="{D5CDD505-2E9C-101B-9397-08002B2CF9AE}" pid="37" name="ddecree">
    <vt:lpwstr/>
  </property>
  <property fmtid="{D5CDD505-2E9C-101B-9397-08002B2CF9AE}" pid="38" name="title">
    <vt:lpwstr>PTM -tekniikan muutos</vt:lpwstr>
  </property>
  <property fmtid="{D5CDD505-2E9C-101B-9397-08002B2CF9AE}" pid="39" name="author">
    <vt:lpwstr>Tero Lassila</vt:lpwstr>
  </property>
  <property fmtid="{D5CDD505-2E9C-101B-9397-08002B2CF9AE}" pid="40" name="subtitle">
    <vt:lpwstr>Päällystekurssi 2023</vt:lpwstr>
  </property>
  <property fmtid="{D5CDD505-2E9C-101B-9397-08002B2CF9AE}" pid="41" name="paivays">
    <vt:lpwstr>13.3.2023</vt:lpwstr>
  </property>
</Properties>
</file>